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400" r:id="rId3"/>
    <p:sldId id="256" r:id="rId4"/>
    <p:sldId id="401" r:id="rId5"/>
    <p:sldId id="402" r:id="rId6"/>
    <p:sldId id="259" r:id="rId7"/>
    <p:sldId id="260" r:id="rId8"/>
    <p:sldId id="261" r:id="rId9"/>
    <p:sldId id="26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F707-9F21-4774-A2E0-1333D74597E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F31-EEEB-4964-A6C2-C3040EF68C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84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F707-9F21-4774-A2E0-1333D74597E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F31-EEEB-4964-A6C2-C3040EF68C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972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F707-9F21-4774-A2E0-1333D74597E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F31-EEEB-4964-A6C2-C3040EF68C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031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F707-9F21-4774-A2E0-1333D74597E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F31-EEEB-4964-A6C2-C3040EF68C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95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F707-9F21-4774-A2E0-1333D74597E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F31-EEEB-4964-A6C2-C3040EF68C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893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F707-9F21-4774-A2E0-1333D74597E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F31-EEEB-4964-A6C2-C3040EF68C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523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F707-9F21-4774-A2E0-1333D74597E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F31-EEEB-4964-A6C2-C3040EF68C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931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F707-9F21-4774-A2E0-1333D74597E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F31-EEEB-4964-A6C2-C3040EF68C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503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F707-9F21-4774-A2E0-1333D74597E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F31-EEEB-4964-A6C2-C3040EF68C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47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F707-9F21-4774-A2E0-1333D74597E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F31-EEEB-4964-A6C2-C3040EF68C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779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F707-9F21-4774-A2E0-1333D74597E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F31-EEEB-4964-A6C2-C3040EF68C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24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DF707-9F21-4774-A2E0-1333D74597E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7DF31-EEEB-4964-A6C2-C3040EF68C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49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aktars.hu/harmattan/view/fustos-kepek-szentandrassy-istvan-illusztracioival/?pg=0&amp;layout=s" TargetMode="External"/><Relationship Id="rId2" Type="http://schemas.openxmlformats.org/officeDocument/2006/relationships/hyperlink" Target="http://www.borokas.hu/szaki/fustoskepek/001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u 5">
            <a:extLst>
              <a:ext uri="{FF2B5EF4-FFF2-40B4-BE49-F238E27FC236}">
                <a16:creationId xmlns:a16="http://schemas.microsoft.com/office/drawing/2014/main" id="{3085FEE5-31FC-4E06-910C-DC46E7367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92150"/>
            <a:ext cx="7772400" cy="1470025"/>
          </a:xfrm>
        </p:spPr>
        <p:txBody>
          <a:bodyPr/>
          <a:lstStyle/>
          <a:p>
            <a:pPr eaLnBrk="1" hangingPunct="1"/>
            <a:r>
              <a:rPr lang="hu-HU" altLang="hu-HU" sz="6000" b="1">
                <a:solidFill>
                  <a:srgbClr val="FF0000"/>
                </a:solidFill>
              </a:rPr>
              <a:t>Művészetek</a:t>
            </a:r>
            <a:endParaRPr lang="ro-RO" altLang="hu-HU" sz="6000" b="1">
              <a:solidFill>
                <a:srgbClr val="FF0000"/>
              </a:solidFill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E70F9D5A-1864-4249-8ADD-2F3D00DBC955}"/>
              </a:ext>
            </a:extLst>
          </p:cNvPr>
          <p:cNvSpPr/>
          <p:nvPr/>
        </p:nvSpPr>
        <p:spPr>
          <a:xfrm>
            <a:off x="2987675" y="5300663"/>
            <a:ext cx="2160588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FE9B42EF-AF03-401C-87EB-DB73B94F386C}"/>
              </a:ext>
            </a:extLst>
          </p:cNvPr>
          <p:cNvSpPr/>
          <p:nvPr/>
        </p:nvSpPr>
        <p:spPr>
          <a:xfrm>
            <a:off x="5867400" y="5373688"/>
            <a:ext cx="2808288" cy="719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83247966-FFEF-400C-BCF2-5DE4CD431DC4}"/>
              </a:ext>
            </a:extLst>
          </p:cNvPr>
          <p:cNvSpPr/>
          <p:nvPr/>
        </p:nvSpPr>
        <p:spPr>
          <a:xfrm>
            <a:off x="5292725" y="5300663"/>
            <a:ext cx="1295400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" name="Téglalap 4">
            <a:hlinkClick r:id="" action="ppaction://noaction"/>
            <a:extLst>
              <a:ext uri="{FF2B5EF4-FFF2-40B4-BE49-F238E27FC236}">
                <a16:creationId xmlns:a16="http://schemas.microsoft.com/office/drawing/2014/main" id="{9025C5BE-4884-452C-8F5D-0E0E303B1E51}"/>
              </a:ext>
            </a:extLst>
          </p:cNvPr>
          <p:cNvSpPr/>
          <p:nvPr/>
        </p:nvSpPr>
        <p:spPr>
          <a:xfrm>
            <a:off x="5292725" y="5300663"/>
            <a:ext cx="1295400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Téglalap 5">
            <a:hlinkClick r:id="" action="ppaction://noaction"/>
            <a:extLst>
              <a:ext uri="{FF2B5EF4-FFF2-40B4-BE49-F238E27FC236}">
                <a16:creationId xmlns:a16="http://schemas.microsoft.com/office/drawing/2014/main" id="{6880E282-3F2D-48FF-B0F7-BE8C487CE0AA}"/>
              </a:ext>
            </a:extLst>
          </p:cNvPr>
          <p:cNvSpPr/>
          <p:nvPr/>
        </p:nvSpPr>
        <p:spPr>
          <a:xfrm>
            <a:off x="7308850" y="5300663"/>
            <a:ext cx="1149350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2056" name="Kép 6">
            <a:extLst>
              <a:ext uri="{FF2B5EF4-FFF2-40B4-BE49-F238E27FC236}">
                <a16:creationId xmlns:a16="http://schemas.microsoft.com/office/drawing/2014/main" id="{2FCA157B-3009-49D8-B805-BC008956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716" r="2751" b="9399"/>
          <a:stretch>
            <a:fillRect/>
          </a:stretch>
        </p:blipFill>
        <p:spPr bwMode="auto">
          <a:xfrm>
            <a:off x="1768475" y="2852738"/>
            <a:ext cx="5338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találatok a következőre: bari károly">
            <a:extLst>
              <a:ext uri="{FF2B5EF4-FFF2-40B4-BE49-F238E27FC236}">
                <a16:creationId xmlns:a16="http://schemas.microsoft.com/office/drawing/2014/main" id="{19C055E2-9BF0-4211-8361-063D93D3458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57"/>
          <a:stretch/>
        </p:blipFill>
        <p:spPr bwMode="auto">
          <a:xfrm>
            <a:off x="0" y="0"/>
            <a:ext cx="5810250" cy="398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5B242050-5341-4045-919B-A45F05415548}"/>
              </a:ext>
            </a:extLst>
          </p:cNvPr>
          <p:cNvSpPr/>
          <p:nvPr/>
        </p:nvSpPr>
        <p:spPr>
          <a:xfrm>
            <a:off x="6541731" y="630405"/>
            <a:ext cx="1758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 Károly</a:t>
            </a:r>
            <a:endParaRPr lang="hu-HU" sz="2400" b="1" i="0" dirty="0">
              <a:solidFill>
                <a:srgbClr val="4D4D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A004613E-60CA-417F-8902-6DF09B8B1E4D}"/>
              </a:ext>
            </a:extLst>
          </p:cNvPr>
          <p:cNvSpPr/>
          <p:nvPr/>
        </p:nvSpPr>
        <p:spPr>
          <a:xfrm>
            <a:off x="5810249" y="1463813"/>
            <a:ext cx="2949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Költő, műfordító, grafikus.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0B8443AE-7CB0-418A-9050-FB3033FEB426}"/>
              </a:ext>
            </a:extLst>
          </p:cNvPr>
          <p:cNvSpPr/>
          <p:nvPr/>
        </p:nvSpPr>
        <p:spPr>
          <a:xfrm>
            <a:off x="5810249" y="2434709"/>
            <a:ext cx="3221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1952. október. 1.-én született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Bükkaranyoson.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FFB6C721-78D6-44FA-9AB6-CD359AD8C642}"/>
              </a:ext>
            </a:extLst>
          </p:cNvPr>
          <p:cNvSpPr/>
          <p:nvPr/>
        </p:nvSpPr>
        <p:spPr>
          <a:xfrm>
            <a:off x="161924" y="3886080"/>
            <a:ext cx="88693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Miskolcon járt gimnáziumba, az érettségi után 1972-1973-ban a Színház-és Filmművészeti Főiskolán, 1975-1977 a debreceni Kossuth Lajos Tudományegyetem bölcsészkarán folytatta tanulmányait.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6FF828BE-DA2B-4275-84ED-205CCC6EE105}"/>
              </a:ext>
            </a:extLst>
          </p:cNvPr>
          <p:cNvSpPr/>
          <p:nvPr/>
        </p:nvSpPr>
        <p:spPr>
          <a:xfrm>
            <a:off x="161924" y="4983508"/>
            <a:ext cx="8820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Még gimnazista volt, amikor első, viharos sikert kiváltó verseskönyve megjelent, egymás után két kiadásban. Politikai tartalmú verseiért az 1970-es évek közepén meghurcolták és börtönbe zárták. Kiszabadulása után évekig a társadalom perifériájára szorult.</a:t>
            </a:r>
          </a:p>
        </p:txBody>
      </p:sp>
    </p:spTree>
    <p:extLst>
      <p:ext uri="{BB962C8B-B14F-4D97-AF65-F5344CB8AC3E}">
        <p14:creationId xmlns:p14="http://schemas.microsoft.com/office/powerpoint/2010/main" val="1689812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találatok a következőre: bari károly">
            <a:extLst>
              <a:ext uri="{FF2B5EF4-FFF2-40B4-BE49-F238E27FC236}">
                <a16:creationId xmlns:a16="http://schemas.microsoft.com/office/drawing/2014/main" id="{19C055E2-9BF0-4211-8361-063D93D3458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57"/>
          <a:stretch/>
        </p:blipFill>
        <p:spPr bwMode="auto">
          <a:xfrm>
            <a:off x="0" y="0"/>
            <a:ext cx="5810250" cy="398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5B242050-5341-4045-919B-A45F05415548}"/>
              </a:ext>
            </a:extLst>
          </p:cNvPr>
          <p:cNvSpPr/>
          <p:nvPr/>
        </p:nvSpPr>
        <p:spPr>
          <a:xfrm>
            <a:off x="6541731" y="630405"/>
            <a:ext cx="1758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 Károly</a:t>
            </a:r>
            <a:endParaRPr lang="hu-HU" sz="2400" b="1" i="0" dirty="0">
              <a:solidFill>
                <a:srgbClr val="4D4D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A004613E-60CA-417F-8902-6DF09B8B1E4D}"/>
              </a:ext>
            </a:extLst>
          </p:cNvPr>
          <p:cNvSpPr/>
          <p:nvPr/>
        </p:nvSpPr>
        <p:spPr>
          <a:xfrm>
            <a:off x="5810249" y="1463813"/>
            <a:ext cx="2949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Költő, műfordító, grafikus.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0B8443AE-7CB0-418A-9050-FB3033FEB426}"/>
              </a:ext>
            </a:extLst>
          </p:cNvPr>
          <p:cNvSpPr/>
          <p:nvPr/>
        </p:nvSpPr>
        <p:spPr>
          <a:xfrm>
            <a:off x="5810249" y="2434709"/>
            <a:ext cx="3221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1952. október. 1.-én született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Bükkaranyoson.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9C374EB2-7E01-4D84-8955-BDD300B0E9EA}"/>
              </a:ext>
            </a:extLst>
          </p:cNvPr>
          <p:cNvSpPr/>
          <p:nvPr/>
        </p:nvSpPr>
        <p:spPr>
          <a:xfrm>
            <a:off x="163484" y="4128254"/>
            <a:ext cx="88677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Cigány népköltészetet, mai francia költőket fordít. 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Grafikáival hazai és nemzetközi kiállításokon vesz részt. 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Festményeiből először a Gödöllői Galéria rendezett kiállítást. Ezt követően bemutatták alkotásait Budapesten, Párizsban, Berlinben és Strasbourgban. Különböző külföldi folyóiratokban és antológiákban versei idegen nyelveken is rendszeresen napvilágot látnak.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évesen első kötetével országos feltűnést keltett.</a:t>
            </a:r>
          </a:p>
        </p:txBody>
      </p:sp>
    </p:spTree>
    <p:extLst>
      <p:ext uri="{BB962C8B-B14F-4D97-AF65-F5344CB8AC3E}">
        <p14:creationId xmlns:p14="http://schemas.microsoft.com/office/powerpoint/2010/main" val="68831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találatok a következőre: bari károly">
            <a:extLst>
              <a:ext uri="{FF2B5EF4-FFF2-40B4-BE49-F238E27FC236}">
                <a16:creationId xmlns:a16="http://schemas.microsoft.com/office/drawing/2014/main" id="{19C055E2-9BF0-4211-8361-063D93D3458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57"/>
          <a:stretch/>
        </p:blipFill>
        <p:spPr bwMode="auto">
          <a:xfrm>
            <a:off x="0" y="0"/>
            <a:ext cx="5810250" cy="398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5B242050-5341-4045-919B-A45F05415548}"/>
              </a:ext>
            </a:extLst>
          </p:cNvPr>
          <p:cNvSpPr/>
          <p:nvPr/>
        </p:nvSpPr>
        <p:spPr>
          <a:xfrm>
            <a:off x="6541731" y="630405"/>
            <a:ext cx="1758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 Károly</a:t>
            </a:r>
            <a:endParaRPr lang="hu-HU" sz="2400" b="1" i="0" dirty="0">
              <a:solidFill>
                <a:srgbClr val="4D4D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A004613E-60CA-417F-8902-6DF09B8B1E4D}"/>
              </a:ext>
            </a:extLst>
          </p:cNvPr>
          <p:cNvSpPr/>
          <p:nvPr/>
        </p:nvSpPr>
        <p:spPr>
          <a:xfrm>
            <a:off x="5810249" y="1463813"/>
            <a:ext cx="2949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Költő, műfordító, grafikus.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0B8443AE-7CB0-418A-9050-FB3033FEB426}"/>
              </a:ext>
            </a:extLst>
          </p:cNvPr>
          <p:cNvSpPr/>
          <p:nvPr/>
        </p:nvSpPr>
        <p:spPr>
          <a:xfrm>
            <a:off x="5810249" y="2434709"/>
            <a:ext cx="3221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1952. október. 1.-én született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Bükkaranyoson.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F1C0BD1B-BEE9-4B05-8435-C78B0F8B513F}"/>
              </a:ext>
            </a:extLst>
          </p:cNvPr>
          <p:cNvSpPr/>
          <p:nvPr/>
        </p:nvSpPr>
        <p:spPr>
          <a:xfrm>
            <a:off x="112742" y="4253448"/>
            <a:ext cx="90312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Tűzpiros kígyócska, cigány nyelvű változat (Gödöllői Művelődési Központ, 1985)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erdő anyja, cigány népmesék és néphagyományok (Gondolat Könyvkiadó, 1990)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tizenkét királyfi, cigány népmesék (Romano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1996).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FFDDE40A-563C-4181-9510-533291DE17B5}"/>
              </a:ext>
            </a:extLst>
          </p:cNvPr>
          <p:cNvSpPr/>
          <p:nvPr/>
        </p:nvSpPr>
        <p:spPr>
          <a:xfrm>
            <a:off x="250662" y="5534561"/>
            <a:ext cx="3092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József Attila-díj, 1984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Kodály Zoltán-díj, 2001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E81EE2-F13B-42CD-BD98-EE81F881E808}"/>
              </a:ext>
            </a:extLst>
          </p:cNvPr>
          <p:cNvSpPr/>
          <p:nvPr/>
        </p:nvSpPr>
        <p:spPr>
          <a:xfrm>
            <a:off x="3927312" y="5534561"/>
            <a:ext cx="3092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Kossuth-díj, 2001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Hazám-díj, 2004</a:t>
            </a:r>
          </a:p>
        </p:txBody>
      </p:sp>
    </p:spTree>
    <p:extLst>
      <p:ext uri="{BB962C8B-B14F-4D97-AF65-F5344CB8AC3E}">
        <p14:creationId xmlns:p14="http://schemas.microsoft.com/office/powerpoint/2010/main" val="3912100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43BF9E22-3BF5-4B94-BCC4-E021D17C17E4}"/>
              </a:ext>
            </a:extLst>
          </p:cNvPr>
          <p:cNvSpPr/>
          <p:nvPr/>
        </p:nvSpPr>
        <p:spPr>
          <a:xfrm>
            <a:off x="219074" y="118319"/>
            <a:ext cx="892492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 Károly: Szívpiros vers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én szívem piros labda,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jön az öröm, égig dobja: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felhő-halacskás nagy tóig,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hóval lepett kék hálóig.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én szívem piros madár,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szerelem ágára száll: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szirom-körmű ágacskára,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onnan ragyog a világra.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én szívem piros puli,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piros vérem terelgeti: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piros vérem szép gulyáját,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réz-nap fújja rézdudáját.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én szívem piros alkony,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piros fátylat sző a fákon,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piros fátylát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szövi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varrja,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elmúlásom eltakarja.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136DB80-3C5B-4678-A562-BB757D7D3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75" y="1643063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E618A4B6-457F-464A-A9D1-63BD58C0B6D3}"/>
              </a:ext>
            </a:extLst>
          </p:cNvPr>
          <p:cNvSpPr/>
          <p:nvPr/>
        </p:nvSpPr>
        <p:spPr>
          <a:xfrm>
            <a:off x="4352926" y="53442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némaság könyve (1983) kötetének végén „Két gyermekvers Máriusznak" főcím alatt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 meg. 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cigány sors és a belső, lelki világ mély ismerete ihlette a verset.</a:t>
            </a:r>
          </a:p>
        </p:txBody>
      </p:sp>
    </p:spTree>
    <p:extLst>
      <p:ext uri="{BB962C8B-B14F-4D97-AF65-F5344CB8AC3E}">
        <p14:creationId xmlns:p14="http://schemas.microsoft.com/office/powerpoint/2010/main" val="646331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43BF9E22-3BF5-4B94-BCC4-E021D17C17E4}"/>
              </a:ext>
            </a:extLst>
          </p:cNvPr>
          <p:cNvSpPr/>
          <p:nvPr/>
        </p:nvSpPr>
        <p:spPr>
          <a:xfrm>
            <a:off x="219074" y="118319"/>
            <a:ext cx="8924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 Károly: Szívpiros vers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136DB80-3C5B-4678-A562-BB757D7D3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" y="146305"/>
            <a:ext cx="2825749" cy="211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EE56A310-BA9A-43A3-BD35-4FC8CEE0DF80}"/>
              </a:ext>
            </a:extLst>
          </p:cNvPr>
          <p:cNvSpPr/>
          <p:nvPr/>
        </p:nvSpPr>
        <p:spPr>
          <a:xfrm>
            <a:off x="219072" y="2411922"/>
            <a:ext cx="5661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négy versszak négy költői kép tavasztól télig, születéstől a halálig.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5B346E4-FFAC-46E7-A74B-5520A053A80E}"/>
              </a:ext>
            </a:extLst>
          </p:cNvPr>
          <p:cNvSpPr/>
          <p:nvPr/>
        </p:nvSpPr>
        <p:spPr>
          <a:xfrm>
            <a:off x="219072" y="3705029"/>
            <a:ext cx="56610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Első versszak: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„Az én szívem piros labda...", amit égig dob az öröm, az életteli boldogság, még a havas hegycsúcsokat is felmelegíti. 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Játékos természetű, az életnek örülő, az élet minden örömteli pillanatát kiélvező ember a cigány. Ez átsegít a mindennapok gyötrelmein.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274B2E93-91C6-4999-A6A1-0A32DBA6505C}"/>
              </a:ext>
            </a:extLst>
          </p:cNvPr>
          <p:cNvSpPr/>
          <p:nvPr/>
        </p:nvSpPr>
        <p:spPr>
          <a:xfrm>
            <a:off x="6441281" y="1123861"/>
            <a:ext cx="248602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én szívem piros labda,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jön az öröm, égig dobja: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felhő-halacskás nagy tóig,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hóval lepett kék hálóig.</a:t>
            </a:r>
          </a:p>
          <a:p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én szívem piros madár,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szerelem ágára száll: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szirom-körmű ágacskára,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onnan ragyog a világra.</a:t>
            </a:r>
          </a:p>
          <a:p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én szívem piros puli,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piros vérem terelgeti: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piros vérem szép gulyáját,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réz-nap fújja rézdudáját.</a:t>
            </a:r>
          </a:p>
          <a:p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én szívem piros alkony,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piros fátylat sző a fákon,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piros fátylát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szövi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varrja,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elmúlásom eltakarja.</a:t>
            </a:r>
          </a:p>
        </p:txBody>
      </p:sp>
    </p:spTree>
    <p:extLst>
      <p:ext uri="{BB962C8B-B14F-4D97-AF65-F5344CB8AC3E}">
        <p14:creationId xmlns:p14="http://schemas.microsoft.com/office/powerpoint/2010/main" val="36280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43BF9E22-3BF5-4B94-BCC4-E021D17C17E4}"/>
              </a:ext>
            </a:extLst>
          </p:cNvPr>
          <p:cNvSpPr/>
          <p:nvPr/>
        </p:nvSpPr>
        <p:spPr>
          <a:xfrm>
            <a:off x="219074" y="118319"/>
            <a:ext cx="8924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 Károly: Szívpiros vers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136DB80-3C5B-4678-A562-BB757D7D3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" y="146305"/>
            <a:ext cx="2825749" cy="211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EE56A310-BA9A-43A3-BD35-4FC8CEE0DF80}"/>
              </a:ext>
            </a:extLst>
          </p:cNvPr>
          <p:cNvSpPr/>
          <p:nvPr/>
        </p:nvSpPr>
        <p:spPr>
          <a:xfrm>
            <a:off x="219072" y="2411922"/>
            <a:ext cx="5661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négy versszak négy költői kép tavasztól télig, születéstől a halálig.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5B346E4-FFAC-46E7-A74B-5520A053A80E}"/>
              </a:ext>
            </a:extLst>
          </p:cNvPr>
          <p:cNvSpPr/>
          <p:nvPr/>
        </p:nvSpPr>
        <p:spPr>
          <a:xfrm>
            <a:off x="211927" y="3561147"/>
            <a:ext cx="60269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Második versszak: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„Az én szívem piros madár...", szabadon szárnyal a végtelenben, hiszen a cigány ember számára a madár a szabadság szimbóluma ősidőktől fogva. És ez a madár „a szerelem ágára száll", - a cigányok meghatározó életérzése a szerelem. 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szerelem ága „szirom-körmű", egyszerre szép-meleg és fájdalmasan vérig véső, mint a cigány párkapcsolatok. A világot mégis betölti ragyogásával.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274B2E93-91C6-4999-A6A1-0A32DBA6505C}"/>
              </a:ext>
            </a:extLst>
          </p:cNvPr>
          <p:cNvSpPr/>
          <p:nvPr/>
        </p:nvSpPr>
        <p:spPr>
          <a:xfrm>
            <a:off x="6441281" y="1123861"/>
            <a:ext cx="248602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én szívem piros labda,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jön az öröm, égig dobja: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felhő-halacskás nagy tóig,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hóval lepett kék hálóig.</a:t>
            </a:r>
          </a:p>
          <a:p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én szívem piros madár,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szerelem ágára száll: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szirom-körmű ágacskára,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onnan ragyog a világra.</a:t>
            </a:r>
          </a:p>
          <a:p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én szívem piros puli,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piros vérem terelgeti: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piros vérem szép gulyáját,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réz-nap fújja rézdudáját.</a:t>
            </a:r>
          </a:p>
          <a:p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én szívem piros alkony,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piros fátylat sző a fákon,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piros fátylát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szövi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varrja,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elmúlásom eltakarja.</a:t>
            </a:r>
          </a:p>
        </p:txBody>
      </p:sp>
    </p:spTree>
    <p:extLst>
      <p:ext uri="{BB962C8B-B14F-4D97-AF65-F5344CB8AC3E}">
        <p14:creationId xmlns:p14="http://schemas.microsoft.com/office/powerpoint/2010/main" val="1044708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43BF9E22-3BF5-4B94-BCC4-E021D17C17E4}"/>
              </a:ext>
            </a:extLst>
          </p:cNvPr>
          <p:cNvSpPr/>
          <p:nvPr/>
        </p:nvSpPr>
        <p:spPr>
          <a:xfrm>
            <a:off x="219074" y="118319"/>
            <a:ext cx="8924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 Károly: Szívpiros vers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136DB80-3C5B-4678-A562-BB757D7D3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" y="146305"/>
            <a:ext cx="2825749" cy="211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EE56A310-BA9A-43A3-BD35-4FC8CEE0DF80}"/>
              </a:ext>
            </a:extLst>
          </p:cNvPr>
          <p:cNvSpPr/>
          <p:nvPr/>
        </p:nvSpPr>
        <p:spPr>
          <a:xfrm>
            <a:off x="219072" y="2411922"/>
            <a:ext cx="5661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négy versszak négy költői kép tavasztól télig, születéstől a halálig.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5B346E4-FFAC-46E7-A74B-5520A053A80E}"/>
              </a:ext>
            </a:extLst>
          </p:cNvPr>
          <p:cNvSpPr/>
          <p:nvPr/>
        </p:nvSpPr>
        <p:spPr>
          <a:xfrm>
            <a:off x="219072" y="3705029"/>
            <a:ext cx="56610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Harmadik versszak: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„Az én szívem piros puli...", mint a puli a nyájat, terelgeti a testet-lelket a jobb megélhetés, a szerencse és boldogság felé.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szív terel, irányít. A cigány élet, test és lélek minden rezdülése a szívből fakad. A szív a központ és éltető erő. 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274B2E93-91C6-4999-A6A1-0A32DBA6505C}"/>
              </a:ext>
            </a:extLst>
          </p:cNvPr>
          <p:cNvSpPr/>
          <p:nvPr/>
        </p:nvSpPr>
        <p:spPr>
          <a:xfrm>
            <a:off x="6441281" y="1123861"/>
            <a:ext cx="248602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én szívem piros labda,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jön az öröm, égig dobja: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felhő-halacskás nagy tóig,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hóval lepett kék hálóig.</a:t>
            </a:r>
          </a:p>
          <a:p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én szívem piros madár,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szerelem ágára száll: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szirom-körmű ágacskára,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onnan ragyog a világra.</a:t>
            </a:r>
          </a:p>
          <a:p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én szívem piros puli,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piros vérem terelgeti: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piros vérem szép gulyáját,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réz-nap fújja rézdudáját.</a:t>
            </a:r>
          </a:p>
          <a:p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én szívem piros alkony,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piros fátylat sző a fákon,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piros fátylát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szövi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varrja,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elmúlásom eltakarja.</a:t>
            </a:r>
          </a:p>
        </p:txBody>
      </p:sp>
    </p:spTree>
    <p:extLst>
      <p:ext uri="{BB962C8B-B14F-4D97-AF65-F5344CB8AC3E}">
        <p14:creationId xmlns:p14="http://schemas.microsoft.com/office/powerpoint/2010/main" val="1471314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43BF9E22-3BF5-4B94-BCC4-E021D17C17E4}"/>
              </a:ext>
            </a:extLst>
          </p:cNvPr>
          <p:cNvSpPr/>
          <p:nvPr/>
        </p:nvSpPr>
        <p:spPr>
          <a:xfrm>
            <a:off x="219074" y="118319"/>
            <a:ext cx="8924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 Károly: Szívpiros vers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136DB80-3C5B-4678-A562-BB757D7D3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" y="146305"/>
            <a:ext cx="2825749" cy="211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EE56A310-BA9A-43A3-BD35-4FC8CEE0DF80}"/>
              </a:ext>
            </a:extLst>
          </p:cNvPr>
          <p:cNvSpPr/>
          <p:nvPr/>
        </p:nvSpPr>
        <p:spPr>
          <a:xfrm>
            <a:off x="219072" y="2411922"/>
            <a:ext cx="5661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négy versszak négy költői kép tavasztól télig, születéstől a halálig.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5B346E4-FFAC-46E7-A74B-5520A053A80E}"/>
              </a:ext>
            </a:extLst>
          </p:cNvPr>
          <p:cNvSpPr/>
          <p:nvPr/>
        </p:nvSpPr>
        <p:spPr>
          <a:xfrm>
            <a:off x="219072" y="3705029"/>
            <a:ext cx="56610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Negyedik versszak: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„Az én szívem piros alkony...„ - magában hordozza az elmúlást.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Csupán a földi lét egy szakasza zárul le, az árnyak eltakarják, ami volt, de a halálból fakad az új élet a túlvilágon, s majdan ismét itt a földön is új alakban születik új élet.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mint a természet, amely a tél után majd tavaszra vált, haló porából újjászületik.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274B2E93-91C6-4999-A6A1-0A32DBA6505C}"/>
              </a:ext>
            </a:extLst>
          </p:cNvPr>
          <p:cNvSpPr/>
          <p:nvPr/>
        </p:nvSpPr>
        <p:spPr>
          <a:xfrm>
            <a:off x="6441281" y="1123861"/>
            <a:ext cx="248602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én szívem piros labda,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jön az öröm, égig dobja: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felhő-halacskás nagy tóig,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hóval lepett kék hálóig.</a:t>
            </a:r>
          </a:p>
          <a:p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én szívem piros madár,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szerelem ágára száll: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szirom-körmű ágacskára,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onnan ragyog a világra.</a:t>
            </a:r>
          </a:p>
          <a:p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én szívem piros puli,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piros vérem terelgeti: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piros vérem szép gulyáját,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réz-nap fújja rézdudáját.</a:t>
            </a:r>
          </a:p>
          <a:p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én szívem piros alkony,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piros fátylat sző a fákon,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piros fátylát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szövi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varrja,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elmúlásom eltakarja.</a:t>
            </a:r>
          </a:p>
        </p:txBody>
      </p:sp>
    </p:spTree>
    <p:extLst>
      <p:ext uri="{BB962C8B-B14F-4D97-AF65-F5344CB8AC3E}">
        <p14:creationId xmlns:p14="http://schemas.microsoft.com/office/powerpoint/2010/main" val="682722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A6F59DE1-A2CC-4485-B827-D82103B7C4EF}"/>
              </a:ext>
            </a:extLst>
          </p:cNvPr>
          <p:cNvSpPr/>
          <p:nvPr/>
        </p:nvSpPr>
        <p:spPr>
          <a:xfrm>
            <a:off x="161925" y="321733"/>
            <a:ext cx="3092999" cy="191908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Orsós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Jakab</a:t>
            </a:r>
            <a:endParaRPr lang="en-US" sz="32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1920. </a:t>
            </a:r>
            <a:r>
              <a:rPr lang="en-US" sz="2400" dirty="0" err="1">
                <a:latin typeface="+mj-lt"/>
                <a:ea typeface="+mj-ea"/>
                <a:cs typeface="+mj-cs"/>
              </a:rPr>
              <a:t>május</a:t>
            </a:r>
            <a:r>
              <a:rPr lang="en-US" sz="2400" dirty="0">
                <a:latin typeface="+mj-lt"/>
                <a:ea typeface="+mj-ea"/>
                <a:cs typeface="+mj-cs"/>
              </a:rPr>
              <a:t> 24. – 2002. </a:t>
            </a:r>
            <a:r>
              <a:rPr lang="en-US" sz="2400" dirty="0" err="1">
                <a:latin typeface="+mj-lt"/>
                <a:ea typeface="+mj-ea"/>
                <a:cs typeface="+mj-cs"/>
              </a:rPr>
              <a:t>március</a:t>
            </a:r>
            <a:r>
              <a:rPr lang="en-US" sz="2400" dirty="0">
                <a:latin typeface="+mj-lt"/>
                <a:ea typeface="+mj-ea"/>
                <a:cs typeface="+mj-cs"/>
              </a:rPr>
              <a:t> 19.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210FCCE-0FD5-4DDD-9E83-846360CB236B}"/>
              </a:ext>
            </a:extLst>
          </p:cNvPr>
          <p:cNvSpPr/>
          <p:nvPr/>
        </p:nvSpPr>
        <p:spPr>
          <a:xfrm>
            <a:off x="161925" y="2548467"/>
            <a:ext cx="3092999" cy="420475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hu-HU" sz="2200" dirty="0"/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200" dirty="0" err="1"/>
              <a:t>Író</a:t>
            </a:r>
            <a:r>
              <a:rPr lang="en-US" sz="2200" dirty="0"/>
              <a:t>, </a:t>
            </a:r>
            <a:r>
              <a:rPr lang="en-US" sz="2200" dirty="0" err="1"/>
              <a:t>fafaragó</a:t>
            </a:r>
            <a:r>
              <a:rPr lang="en-US" sz="2200" dirty="0"/>
              <a:t> </a:t>
            </a:r>
            <a:r>
              <a:rPr lang="en-US" sz="2200" dirty="0" err="1"/>
              <a:t>népművész</a:t>
            </a:r>
            <a:endParaRPr lang="hu-HU" sz="22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hu-HU" sz="2200" dirty="0"/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hu-HU" sz="2200" dirty="0"/>
              <a:t>Beás cigány családba született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hu-HU" sz="2200" dirty="0"/>
              <a:t>Édesapja teknővájó cigány volt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hu-HU" sz="2200" dirty="0"/>
              <a:t>1962 - népművészet mestere cím (faragás)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hu-HU" sz="2200" dirty="0"/>
              <a:t>1987 – „Aki hallja, aki nem hallja …”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hu-HU" sz="2200" dirty="0"/>
              <a:t>1992 – „Gyökerezés”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hu-HU" sz="2200" dirty="0"/>
              <a:t>„Zöld az erdő, zöld a hegy is” – szöveg, dallam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3806" y="0"/>
            <a:ext cx="5740194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5105" y="321732"/>
            <a:ext cx="3083291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Kép 2" descr="Pintér Sándor">
            <a:extLst>
              <a:ext uri="{FF2B5EF4-FFF2-40B4-BE49-F238E27FC236}">
                <a16:creationId xmlns:a16="http://schemas.microsoft.com/office/drawing/2014/main" id="{F186D83D-9D1C-4150-8D84-B9748D27D1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495" y="474133"/>
            <a:ext cx="2395127" cy="3361582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8617" y="321732"/>
            <a:ext cx="2074512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ép 5" descr="Orsós Jakab - Könyvei / Bookline - 1. oldal">
            <a:extLst>
              <a:ext uri="{FF2B5EF4-FFF2-40B4-BE49-F238E27FC236}">
                <a16:creationId xmlns:a16="http://schemas.microsoft.com/office/drawing/2014/main" id="{37F4F638-BC9A-4C3B-804E-7D9A490FD4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4088" y="474133"/>
            <a:ext cx="1780159" cy="2717800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5105" y="4155753"/>
            <a:ext cx="3083291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ép 1" descr="Orsós Jakab terem - 1. oldal - nagyKAR">
            <a:extLst>
              <a:ext uri="{FF2B5EF4-FFF2-40B4-BE49-F238E27FC236}">
                <a16:creationId xmlns:a16="http://schemas.microsoft.com/office/drawing/2014/main" id="{5AB93A72-C089-435F-8EE5-4BDF4C87ED2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0709" y="4318312"/>
            <a:ext cx="1884699" cy="2065554"/>
          </a:xfrm>
          <a:prstGeom prst="rect">
            <a:avLst/>
          </a:prstGeom>
          <a:noFill/>
        </p:spPr>
      </p:pic>
      <p:sp>
        <p:nvSpPr>
          <p:cNvPr id="26" name="Rectangle 19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8617" y="3509431"/>
            <a:ext cx="2074512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ép 6" descr="Gyökerezés / Prinde răděcină / Buchumisaripe · Orsós Jakab · Könyv · Moly">
            <a:extLst>
              <a:ext uri="{FF2B5EF4-FFF2-40B4-BE49-F238E27FC236}">
                <a16:creationId xmlns:a16="http://schemas.microsoft.com/office/drawing/2014/main" id="{19014B7E-2EEE-41C5-8722-DD292E2BAC6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729" y="3730005"/>
            <a:ext cx="1828877" cy="2594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5749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D210FCCE-0FD5-4DDD-9E83-846360CB236B}"/>
              </a:ext>
            </a:extLst>
          </p:cNvPr>
          <p:cNvSpPr/>
          <p:nvPr/>
        </p:nvSpPr>
        <p:spPr>
          <a:xfrm>
            <a:off x="161925" y="85726"/>
            <a:ext cx="3092999" cy="66675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algn="ctr" defTabSz="914400">
              <a:lnSpc>
                <a:spcPct val="170000"/>
              </a:lnSpc>
              <a:spcAft>
                <a:spcPts val="600"/>
              </a:spcAft>
            </a:pPr>
            <a:r>
              <a:rPr lang="en-US" sz="5100" b="1" dirty="0"/>
              <a:t>Orsós </a:t>
            </a:r>
            <a:r>
              <a:rPr lang="en-US" sz="5100" b="1" dirty="0" err="1"/>
              <a:t>Jakab</a:t>
            </a:r>
            <a:endParaRPr lang="en-US" sz="5100" b="1" dirty="0"/>
          </a:p>
          <a:p>
            <a:pPr defTabSz="914400">
              <a:lnSpc>
                <a:spcPct val="170000"/>
              </a:lnSpc>
              <a:spcAft>
                <a:spcPts val="600"/>
              </a:spcAft>
            </a:pPr>
            <a:endParaRPr lang="hu-HU" sz="2200" dirty="0"/>
          </a:p>
          <a:p>
            <a:pPr algn="just" defTabSz="914400">
              <a:lnSpc>
                <a:spcPct val="120000"/>
              </a:lnSpc>
              <a:spcAft>
                <a:spcPts val="600"/>
              </a:spcAft>
            </a:pPr>
            <a:r>
              <a:rPr lang="hu-HU" sz="2400" dirty="0"/>
              <a:t>„</a:t>
            </a:r>
            <a:r>
              <a:rPr lang="hu-HU" sz="4200" dirty="0"/>
              <a:t>azoknak a cigányoknak, akik képzettségük révén, úgymond </a:t>
            </a:r>
            <a:r>
              <a:rPr lang="hu-HU" sz="4200" dirty="0" err="1"/>
              <a:t>előreküldettek</a:t>
            </a:r>
            <a:r>
              <a:rPr lang="hu-HU" sz="4200" dirty="0"/>
              <a:t>, vigyázniuk kell, hogy ne szakadjanak el az egyszerű cigány emberektől, a legsűrűbb-töményebb cigány közegtől… </a:t>
            </a:r>
            <a:r>
              <a:rPr lang="hu-HU" sz="4200" b="1" u="sng" dirty="0"/>
              <a:t>Csak az lehet hiteles ember, akár mint író, pedagógus, vagy politikus, aki megtalálja az őszinte szót az emberek szívéhez, eszéhez</a:t>
            </a:r>
            <a:r>
              <a:rPr lang="hu-HU" sz="4200" dirty="0"/>
              <a:t>”. </a:t>
            </a:r>
            <a:r>
              <a:rPr lang="hu-HU" sz="4200" i="1" dirty="0"/>
              <a:t>Ez volt írói hitvallása, s ez a legfőbb üzenete is a hazai cigány irodalom következő nemzedékei számára. </a:t>
            </a:r>
            <a:endParaRPr lang="en-US" sz="42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3806" y="0"/>
            <a:ext cx="5740194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5105" y="321732"/>
            <a:ext cx="3083291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Kép 2" descr="Pintér Sándor">
            <a:extLst>
              <a:ext uri="{FF2B5EF4-FFF2-40B4-BE49-F238E27FC236}">
                <a16:creationId xmlns:a16="http://schemas.microsoft.com/office/drawing/2014/main" id="{F186D83D-9D1C-4150-8D84-B9748D27D1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495" y="474133"/>
            <a:ext cx="2395127" cy="3361582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8617" y="321732"/>
            <a:ext cx="2074512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ép 5" descr="Orsós Jakab - Könyvei / Bookline - 1. oldal">
            <a:extLst>
              <a:ext uri="{FF2B5EF4-FFF2-40B4-BE49-F238E27FC236}">
                <a16:creationId xmlns:a16="http://schemas.microsoft.com/office/drawing/2014/main" id="{37F4F638-BC9A-4C3B-804E-7D9A490FD4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4088" y="474133"/>
            <a:ext cx="1780159" cy="2717800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5105" y="4155753"/>
            <a:ext cx="3083291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ép 1" descr="Orsós Jakab terem - 1. oldal - nagyKAR">
            <a:extLst>
              <a:ext uri="{FF2B5EF4-FFF2-40B4-BE49-F238E27FC236}">
                <a16:creationId xmlns:a16="http://schemas.microsoft.com/office/drawing/2014/main" id="{5AB93A72-C089-435F-8EE5-4BDF4C87ED2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0709" y="4318312"/>
            <a:ext cx="1884699" cy="2065554"/>
          </a:xfrm>
          <a:prstGeom prst="rect">
            <a:avLst/>
          </a:prstGeom>
          <a:noFill/>
        </p:spPr>
      </p:pic>
      <p:sp>
        <p:nvSpPr>
          <p:cNvPr id="26" name="Rectangle 19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8617" y="3509431"/>
            <a:ext cx="2074512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ép 6" descr="Gyökerezés / Prinde răděcină / Buchumisaripe · Orsós Jakab · Könyv · Moly">
            <a:extLst>
              <a:ext uri="{FF2B5EF4-FFF2-40B4-BE49-F238E27FC236}">
                <a16:creationId xmlns:a16="http://schemas.microsoft.com/office/drawing/2014/main" id="{19014B7E-2EEE-41C5-8722-DD292E2BAC6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729" y="3730005"/>
            <a:ext cx="1828877" cy="2594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459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églalap 2">
            <a:extLst>
              <a:ext uri="{FF2B5EF4-FFF2-40B4-BE49-F238E27FC236}">
                <a16:creationId xmlns:a16="http://schemas.microsoft.com/office/drawing/2014/main" id="{0119B4BA-17B8-4F5B-9AEE-B11058913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1182231"/>
            <a:ext cx="2638425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Művészeti ágazatok: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Zene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Tánc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Képzőművészet</a:t>
            </a:r>
          </a:p>
        </p:txBody>
      </p:sp>
      <p:sp>
        <p:nvSpPr>
          <p:cNvPr id="3077" name="Téglalap 4">
            <a:extLst>
              <a:ext uri="{FF2B5EF4-FFF2-40B4-BE49-F238E27FC236}">
                <a16:creationId xmlns:a16="http://schemas.microsoft.com/office/drawing/2014/main" id="{5126F585-41FB-4E9D-AB9C-7D9C85671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94" y="2837150"/>
            <a:ext cx="78105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Irodalom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Régiesen literatúra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Szűkebb értelemben minden a nyilvánosság számára leírt alkotás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 prózai vagy verses formájú</a:t>
            </a:r>
          </a:p>
        </p:txBody>
      </p:sp>
      <p:sp>
        <p:nvSpPr>
          <p:cNvPr id="3076" name="Téglalap 4">
            <a:extLst>
              <a:ext uri="{FF2B5EF4-FFF2-40B4-BE49-F238E27FC236}">
                <a16:creationId xmlns:a16="http://schemas.microsoft.com/office/drawing/2014/main" id="{2609B9BF-BFA4-4CD8-9430-38C17240D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87850"/>
            <a:ext cx="9032876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Irodalom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Prózai irodalom			Költészet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- írók				- költők</a:t>
            </a:r>
          </a:p>
        </p:txBody>
      </p:sp>
      <p:cxnSp>
        <p:nvCxnSpPr>
          <p:cNvPr id="3" name="Egyenes összekötő nyíllal 2">
            <a:extLst>
              <a:ext uri="{FF2B5EF4-FFF2-40B4-BE49-F238E27FC236}">
                <a16:creationId xmlns:a16="http://schemas.microsoft.com/office/drawing/2014/main" id="{664B8D71-BB38-45AE-8BF2-AF1F568470D5}"/>
              </a:ext>
            </a:extLst>
          </p:cNvPr>
          <p:cNvCxnSpPr/>
          <p:nvPr/>
        </p:nvCxnSpPr>
        <p:spPr>
          <a:xfrm flipH="1">
            <a:off x="3625850" y="5060950"/>
            <a:ext cx="360363" cy="287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F2593385-AA71-46A1-B98E-6FCF15CC8F5F}"/>
              </a:ext>
            </a:extLst>
          </p:cNvPr>
          <p:cNvCxnSpPr/>
          <p:nvPr/>
        </p:nvCxnSpPr>
        <p:spPr>
          <a:xfrm>
            <a:off x="4891088" y="5044281"/>
            <a:ext cx="360362" cy="287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2">
            <a:extLst>
              <a:ext uri="{FF2B5EF4-FFF2-40B4-BE49-F238E27FC236}">
                <a16:creationId xmlns:a16="http://schemas.microsoft.com/office/drawing/2014/main" id="{1B7C9FE2-7E2A-4750-9F28-9228DB574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279807"/>
            <a:ext cx="8208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művészet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szó tágabb értelemben minden alkotó célú emberi igyekezetre vonatkoztatható.</a:t>
            </a:r>
          </a:p>
        </p:txBody>
      </p:sp>
      <p:sp>
        <p:nvSpPr>
          <p:cNvPr id="8" name="Téglalap 2">
            <a:extLst>
              <a:ext uri="{FF2B5EF4-FFF2-40B4-BE49-F238E27FC236}">
                <a16:creationId xmlns:a16="http://schemas.microsoft.com/office/drawing/2014/main" id="{48D09441-5D2D-41E8-BF19-A0E9716ED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100" y="1259175"/>
            <a:ext cx="26384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Iparművészet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Építészet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Irodalom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A475AA67-C975-4D1D-9EAA-35217BD9ED93}"/>
              </a:ext>
            </a:extLst>
          </p:cNvPr>
          <p:cNvSpPr/>
          <p:nvPr/>
        </p:nvSpPr>
        <p:spPr>
          <a:xfrm>
            <a:off x="219074" y="118319"/>
            <a:ext cx="8924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Orsós Jakab: Önéletírásom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(részlet)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2F3B09E-CCCE-4D85-8FB2-D9806370FC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" t="2638" r="4233" b="15278"/>
          <a:stretch/>
        </p:blipFill>
        <p:spPr>
          <a:xfrm>
            <a:off x="233361" y="685800"/>
            <a:ext cx="4448175" cy="5629276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DB0F10E2-EFFC-49F6-8EB3-984B811466D7}"/>
              </a:ext>
            </a:extLst>
          </p:cNvPr>
          <p:cNvSpPr/>
          <p:nvPr/>
        </p:nvSpPr>
        <p:spPr>
          <a:xfrm>
            <a:off x="4905372" y="1011747"/>
            <a:ext cx="1581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 laktak?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810AF209-02C0-4998-B3C7-7BD7CCD08CA7}"/>
              </a:ext>
            </a:extLst>
          </p:cNvPr>
          <p:cNvSpPr/>
          <p:nvPr/>
        </p:nvSpPr>
        <p:spPr>
          <a:xfrm>
            <a:off x="4905371" y="2112226"/>
            <a:ext cx="3409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Hányan voltak testvérek?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CE1CCC5E-DC68-463D-80F1-EAA1898FC83A}"/>
              </a:ext>
            </a:extLst>
          </p:cNvPr>
          <p:cNvSpPr/>
          <p:nvPr/>
        </p:nvSpPr>
        <p:spPr>
          <a:xfrm>
            <a:off x="4905372" y="2940930"/>
            <a:ext cx="3876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Mire cserélte az apja az elkészült teknőket?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ADC55BF6-7B61-4CD7-9B6A-F4DE08EEA1AA}"/>
              </a:ext>
            </a:extLst>
          </p:cNvPr>
          <p:cNvSpPr/>
          <p:nvPr/>
        </p:nvSpPr>
        <p:spPr>
          <a:xfrm>
            <a:off x="4905372" y="4375689"/>
            <a:ext cx="3876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Hányan szorongtak a kunyhókban?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FD1FFF65-31DE-4073-A423-C40D057148C2}"/>
              </a:ext>
            </a:extLst>
          </p:cNvPr>
          <p:cNvSpPr/>
          <p:nvPr/>
        </p:nvSpPr>
        <p:spPr>
          <a:xfrm>
            <a:off x="4905371" y="5334947"/>
            <a:ext cx="1581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Mitől féltek?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6E0A14A6-BAEA-4516-8FE8-93BEF50FBB52}"/>
              </a:ext>
            </a:extLst>
          </p:cNvPr>
          <p:cNvSpPr/>
          <p:nvPr/>
        </p:nvSpPr>
        <p:spPr>
          <a:xfrm>
            <a:off x="5372097" y="1392778"/>
            <a:ext cx="35385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Mura menti Mecsek- erdőben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földbe vájt kunyhókban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3AD6A3D2-0F61-4EF5-A989-D5A93A4F0B18}"/>
              </a:ext>
            </a:extLst>
          </p:cNvPr>
          <p:cNvSpPr/>
          <p:nvPr/>
        </p:nvSpPr>
        <p:spPr>
          <a:xfrm>
            <a:off x="5438771" y="2504908"/>
            <a:ext cx="1581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heten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99B232E7-44D3-42F6-8C3B-7D703EAB5AD6}"/>
              </a:ext>
            </a:extLst>
          </p:cNvPr>
          <p:cNvSpPr/>
          <p:nvPr/>
        </p:nvSpPr>
        <p:spPr>
          <a:xfrm>
            <a:off x="5331614" y="3655610"/>
            <a:ext cx="3450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kukoricalisztre, jobbik esetben kevesebb rozslisztre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FB6DBE86-3C20-4599-A90A-D889D340A829}"/>
              </a:ext>
            </a:extLst>
          </p:cNvPr>
          <p:cNvSpPr/>
          <p:nvPr/>
        </p:nvSpPr>
        <p:spPr>
          <a:xfrm>
            <a:off x="5372097" y="4855318"/>
            <a:ext cx="1581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hetvenen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AC840A20-E963-4D59-8067-551D86B97506}"/>
              </a:ext>
            </a:extLst>
          </p:cNvPr>
          <p:cNvSpPr/>
          <p:nvPr/>
        </p:nvSpPr>
        <p:spPr>
          <a:xfrm>
            <a:off x="5438771" y="5849572"/>
            <a:ext cx="2752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rianástól (Mura folyó)</a:t>
            </a:r>
          </a:p>
        </p:txBody>
      </p:sp>
    </p:spTree>
    <p:extLst>
      <p:ext uri="{BB962C8B-B14F-4D97-AF65-F5344CB8AC3E}">
        <p14:creationId xmlns:p14="http://schemas.microsoft.com/office/powerpoint/2010/main" val="15354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47932F5F-B502-4A88-AABC-A9E87F4997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8" y="261938"/>
            <a:ext cx="6257925" cy="6334124"/>
          </a:xfrm>
          <a:prstGeom prst="rect">
            <a:avLst/>
          </a:prstGeom>
        </p:spPr>
      </p:pic>
      <p:sp>
        <p:nvSpPr>
          <p:cNvPr id="5" name="Téglalap 4">
            <a:hlinkClick r:id="rId3" action="ppaction://hlinksldjump"/>
            <a:extLst>
              <a:ext uri="{FF2B5EF4-FFF2-40B4-BE49-F238E27FC236}">
                <a16:creationId xmlns:a16="http://schemas.microsoft.com/office/drawing/2014/main" id="{E66A5A38-352B-454B-9024-E1B9322801C2}"/>
              </a:ext>
            </a:extLst>
          </p:cNvPr>
          <p:cNvSpPr/>
          <p:nvPr/>
        </p:nvSpPr>
        <p:spPr>
          <a:xfrm>
            <a:off x="2386012" y="2247900"/>
            <a:ext cx="4371976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hlinkClick r:id="rId4" action="ppaction://hlinksldjump"/>
            <a:extLst>
              <a:ext uri="{FF2B5EF4-FFF2-40B4-BE49-F238E27FC236}">
                <a16:creationId xmlns:a16="http://schemas.microsoft.com/office/drawing/2014/main" id="{209629A5-9310-42B4-ACD8-17F9FBDB16D3}"/>
              </a:ext>
            </a:extLst>
          </p:cNvPr>
          <p:cNvSpPr/>
          <p:nvPr/>
        </p:nvSpPr>
        <p:spPr>
          <a:xfrm>
            <a:off x="2924175" y="1628775"/>
            <a:ext cx="3590925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648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églalap 2">
            <a:extLst>
              <a:ext uri="{FF2B5EF4-FFF2-40B4-BE49-F238E27FC236}">
                <a16:creationId xmlns:a16="http://schemas.microsoft.com/office/drawing/2014/main" id="{99D1E341-B761-412B-9CC4-FEE25AB39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035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Choli Daróczi József</a:t>
            </a:r>
          </a:p>
        </p:txBody>
      </p:sp>
      <p:pic>
        <p:nvPicPr>
          <p:cNvPr id="4099" name="Kép 1">
            <a:extLst>
              <a:ext uri="{FF2B5EF4-FFF2-40B4-BE49-F238E27FC236}">
                <a16:creationId xmlns:a16="http://schemas.microsoft.com/office/drawing/2014/main" id="{7F15AB2A-DBB6-4F40-88B3-9ACBC52E1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r="20824"/>
          <a:stretch>
            <a:fillRect/>
          </a:stretch>
        </p:blipFill>
        <p:spPr bwMode="auto">
          <a:xfrm>
            <a:off x="180975" y="2336800"/>
            <a:ext cx="43910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églalap 2">
            <a:extLst>
              <a:ext uri="{FF2B5EF4-FFF2-40B4-BE49-F238E27FC236}">
                <a16:creationId xmlns:a16="http://schemas.microsoft.com/office/drawing/2014/main" id="{9400648D-6D8D-4F5C-8C63-35CF7EB1C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776288"/>
            <a:ext cx="612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író, költő, műfordító, pedagógus, népművelő, újságíró</a:t>
            </a:r>
          </a:p>
        </p:txBody>
      </p:sp>
      <p:sp>
        <p:nvSpPr>
          <p:cNvPr id="4101" name="Téglalap 5">
            <a:extLst>
              <a:ext uri="{FF2B5EF4-FFF2-40B4-BE49-F238E27FC236}">
                <a16:creationId xmlns:a16="http://schemas.microsoft.com/office/drawing/2014/main" id="{FC6B8197-485F-4C2F-9CD3-A78F132F6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0" y="1271588"/>
            <a:ext cx="3771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Bedő, 1939. 05. 26. – 2018. 05. 12.</a:t>
            </a:r>
          </a:p>
        </p:txBody>
      </p:sp>
      <p:sp>
        <p:nvSpPr>
          <p:cNvPr id="4102" name="Téglalap 6">
            <a:extLst>
              <a:ext uri="{FF2B5EF4-FFF2-40B4-BE49-F238E27FC236}">
                <a16:creationId xmlns:a16="http://schemas.microsoft.com/office/drawing/2014/main" id="{34596DC9-6E0E-4F3A-8B20-9990F7C3E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2151063"/>
            <a:ext cx="41052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anyai ágon oláh, apai ágon beás cigány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Daróczi család Romániából, Királydaróc községből származik. A Daróczi családnév innen ered.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anyanyelvén és magyarul egyaránt alkotott 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lovári nyelvkönyvet és cigány – magyar szótárt is készített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1979-ben jelent meg első kötete „Tiszta szívvel” címmel</a:t>
            </a:r>
          </a:p>
        </p:txBody>
      </p:sp>
      <p:sp>
        <p:nvSpPr>
          <p:cNvPr id="7" name="Nyíl: balra mutató 6">
            <a:hlinkClick r:id="rId3" action="ppaction://hlinksldjump"/>
            <a:extLst>
              <a:ext uri="{FF2B5EF4-FFF2-40B4-BE49-F238E27FC236}">
                <a16:creationId xmlns:a16="http://schemas.microsoft.com/office/drawing/2014/main" id="{84066D7F-99F5-4C83-AADE-D65A8B244E66}"/>
              </a:ext>
            </a:extLst>
          </p:cNvPr>
          <p:cNvSpPr/>
          <p:nvPr/>
        </p:nvSpPr>
        <p:spPr>
          <a:xfrm>
            <a:off x="190499" y="6429375"/>
            <a:ext cx="72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églalap 2">
            <a:extLst>
              <a:ext uri="{FF2B5EF4-FFF2-40B4-BE49-F238E27FC236}">
                <a16:creationId xmlns:a16="http://schemas.microsoft.com/office/drawing/2014/main" id="{586F46D5-48BF-457F-B840-8FA43442C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692150"/>
            <a:ext cx="2879725" cy="588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Csikót vett nemrég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huncut vénség.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Gyerekeknek játék,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csikóval játsszék.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Viszi is büszkén,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megköti tüstént.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Jön a vénasszony,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nagy kövér asszony,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úgy megijedt ott,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majdhogynem meghótt.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Hová lett vénség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két szép tehénkénk? </a:t>
            </a:r>
          </a:p>
        </p:txBody>
      </p:sp>
      <p:sp>
        <p:nvSpPr>
          <p:cNvPr id="5123" name="Téglalap 2">
            <a:extLst>
              <a:ext uri="{FF2B5EF4-FFF2-40B4-BE49-F238E27FC236}">
                <a16:creationId xmlns:a16="http://schemas.microsoft.com/office/drawing/2014/main" id="{D88769E1-1DCE-4FCD-8820-E88D2F62C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1052513"/>
            <a:ext cx="2447925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Cseréltem lóra,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drága csikóra.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Hát a vénasszony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botot fog nyomban;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igen goromba,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el is tört botja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botot, hogy hasson: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úgy eltángálta,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fájt a nadrágja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el is tört botja. </a:t>
            </a:r>
          </a:p>
        </p:txBody>
      </p:sp>
      <p:sp>
        <p:nvSpPr>
          <p:cNvPr id="5124" name="Téglalap 5">
            <a:extLst>
              <a:ext uri="{FF2B5EF4-FFF2-40B4-BE49-F238E27FC236}">
                <a16:creationId xmlns:a16="http://schemas.microsoft.com/office/drawing/2014/main" id="{DB416179-F6E8-4ACD-A9F4-A26DFB71A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292100"/>
            <a:ext cx="612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Az öreg</a:t>
            </a:r>
          </a:p>
        </p:txBody>
      </p:sp>
      <p:sp>
        <p:nvSpPr>
          <p:cNvPr id="5125" name="Téglalap 6">
            <a:extLst>
              <a:ext uri="{FF2B5EF4-FFF2-40B4-BE49-F238E27FC236}">
                <a16:creationId xmlns:a16="http://schemas.microsoft.com/office/drawing/2014/main" id="{EA533D2F-6A67-4E34-B5C0-1529AEB5C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6065838"/>
            <a:ext cx="34559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sz="1600">
                <a:latin typeface="Times New Roman" panose="02020603050405020304" pitchFamily="18" charset="0"/>
                <a:cs typeface="Times New Roman" panose="02020603050405020304" pitchFamily="18" charset="0"/>
              </a:rPr>
              <a:t>Simor András fordítása lováriból</a:t>
            </a:r>
          </a:p>
        </p:txBody>
      </p:sp>
      <p:sp>
        <p:nvSpPr>
          <p:cNvPr id="6" name="Nyíl: balra mutató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612562A-7360-4D47-8167-F57CEC5EC65E}"/>
              </a:ext>
            </a:extLst>
          </p:cNvPr>
          <p:cNvSpPr/>
          <p:nvPr/>
        </p:nvSpPr>
        <p:spPr>
          <a:xfrm>
            <a:off x="190499" y="6429375"/>
            <a:ext cx="72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8755A0DB-B965-45B6-AA85-1E34F6382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2" r="24057" b="7807"/>
          <a:stretch/>
        </p:blipFill>
        <p:spPr>
          <a:xfrm>
            <a:off x="0" y="2081213"/>
            <a:ext cx="9086850" cy="4733925"/>
          </a:xfrm>
          <a:prstGeom prst="rect">
            <a:avLst/>
          </a:prstGeom>
        </p:spPr>
      </p:pic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A7A565A0-B040-4232-8D40-377E9C315E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6" t="19561" r="3300" b="20121"/>
          <a:stretch/>
        </p:blipFill>
        <p:spPr>
          <a:xfrm>
            <a:off x="3667125" y="42862"/>
            <a:ext cx="1809750" cy="2095500"/>
          </a:xfrm>
          <a:prstGeom prst="rect">
            <a:avLst/>
          </a:prstGeom>
        </p:spPr>
      </p:pic>
      <p:sp>
        <p:nvSpPr>
          <p:cNvPr id="6" name="Nyíl: balra mutató 5">
            <a:hlinkClick r:id="rId3" action="ppaction://hlinksldjump"/>
            <a:extLst>
              <a:ext uri="{FF2B5EF4-FFF2-40B4-BE49-F238E27FC236}">
                <a16:creationId xmlns:a16="http://schemas.microsoft.com/office/drawing/2014/main" id="{D2C30777-0094-4351-B3D3-28AD76371AC6}"/>
              </a:ext>
            </a:extLst>
          </p:cNvPr>
          <p:cNvSpPr/>
          <p:nvPr/>
        </p:nvSpPr>
        <p:spPr>
          <a:xfrm>
            <a:off x="57150" y="133350"/>
            <a:ext cx="72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224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70B496C4-3E55-45A3-B572-5BB59C2378AB}"/>
              </a:ext>
            </a:extLst>
          </p:cNvPr>
          <p:cNvSpPr/>
          <p:nvPr/>
        </p:nvSpPr>
        <p:spPr>
          <a:xfrm>
            <a:off x="157162" y="39483"/>
            <a:ext cx="8829675" cy="677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marR="142875" algn="ctr">
              <a:lnSpc>
                <a:spcPct val="107000"/>
              </a:lnSpc>
              <a:spcAft>
                <a:spcPts val="600"/>
              </a:spcAft>
            </a:pPr>
            <a:r>
              <a:rPr lang="hu-H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LAKATOS MENYHÉRT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hu-HU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Füstös képek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/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Amikor apámnak elmondtam a tervemet, csak mosolygott.</a:t>
            </a: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Jó . . . - mondta - de akkor 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mától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kezdve te gondozod a csikókat.</a:t>
            </a: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Életemben először pucoltam lovat. Igaz, idegenkedve, de mikor kis puha szájával úgy tett, mintha megcsókolná az arcom, megbarátkoztunk. Este már jött utánam, mint a kutya. Együtt ettük meg a paszulylevest, a húsba csak belefújta az orrát, aztán otthagyta. Azon gondolkodtam, mitől nőne meg leghamarabb.</a:t>
            </a: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Éjjel vártam, hogy mindenki elaludjon. Mámi mindig ülve gubbasztott, mint a bagoly, nem lehetett tudni, alszik, vagy ébren van, de tőle nem féltem, mindig azt akarta, amit én.</a:t>
            </a: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Nem alszol? - kúsztam mellé halkan.</a:t>
            </a: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Nem. Mi a bajod, beteg vagy?</a:t>
            </a: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Dehogy vagyok. Van fonva gatyamadzagod? Szegénykém, nem tudta elképzelni, mi történt velem, de szó nélkül előkotorta a feje alól.</a:t>
            </a: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Megyek a csikómnak 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heréért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Választ sem várva kisurrantam a putriból. Napközben kiszemeltem a határban jó fonnyadt, zöld lucernát, kitűnő csemegének látszott. Éjfél után egy-két óra lehetett, tiszta, holdvilágos nyári este, még langyos volt a szekérút lisztté taposott pora, félig meztelen bőrömön mégis lúdtorsok képződtek, azt hiszem, a félelemtől.</a:t>
            </a: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7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525E057D-90C1-47B2-A04F-17763C3F8921}"/>
              </a:ext>
            </a:extLst>
          </p:cNvPr>
          <p:cNvSpPr/>
          <p:nvPr/>
        </p:nvSpPr>
        <p:spPr>
          <a:xfrm>
            <a:off x="242888" y="458956"/>
            <a:ext cx="865822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/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Összekötöttem a kenderből font gatyamadzagot, takarosan porciózni kezdtem a fonnyadt, harmatos lucernát. Nem zörgött, nem pergett a levele, sorban szedtem a rendet, mintha a mienk lenne. Már nem gondoltam a félelemre, de arra sem, hogy mennyi a bíróképességem. Az első porciót meg sem tudtam mozdítani. Ez a tolvaj mesterség átka, hogy nem bír annyit az ember, amennyit akar, még ha van is miből. Másodszor már nem vitt rá a lelkiismeret, hogy kitegyek belőle. Alábújtam, vastagra dagadt 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nyakerekkel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mentem, hol az orromra, hol a kezemre támaszkodva. Félúton kiesett a gatyamadzag-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ból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aztán már csak cincáltam, de hazavittem. Mámi kint ült a kunyhó előtt, hang nélkül fenyegetett öklével.</a:t>
            </a: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Megöl apád, ha megtudja.</a:t>
            </a: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Ha megtudja - lihegtem diadalmasan. - Elintézik ezt a csikóim reggelre.</a:t>
            </a: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Igen ám, de úgy látszott, hogy a csikók nem szokták meg a korai evést. Ímmel-ámmal majszolták, talán én is többet tudtam volna enni belőle, ha el nem alszom. Nem tudom, hogy kerültem Mámi vackára, csak már jól fent ragyogott a nap, amikor a legyek meg apám hangos káromkodása felébresztett.</a:t>
            </a: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Hol voltál, legény, az éjszaka? - szidott, pedig ezt ritkán tette. - Tudod, hogy itt járt a csősz? Hazáig jött a herecsurgatáson, elment a csendőrökhöz.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Eleinte bambán pislogtam, aztán minden tisztálkodási előkészület nélkül eltűntem hazulról.</a:t>
            </a:r>
          </a:p>
        </p:txBody>
      </p:sp>
    </p:spTree>
    <p:extLst>
      <p:ext uri="{BB962C8B-B14F-4D97-AF65-F5344CB8AC3E}">
        <p14:creationId xmlns:p14="http://schemas.microsoft.com/office/powerpoint/2010/main" val="388402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CE2B5447-FDAE-4599-BABB-B6E84E38CBFC}"/>
              </a:ext>
            </a:extLst>
          </p:cNvPr>
          <p:cNvSpPr/>
          <p:nvPr/>
        </p:nvSpPr>
        <p:spPr>
          <a:xfrm>
            <a:off x="114300" y="460118"/>
            <a:ext cx="8743950" cy="5556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/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Egész délelőtt a 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Kiskerezsen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fürödtem. Délután már nem tudtam sem a kíváncsiságomnak, sem a hasamnak ellenállni. Untam a famászást, a büdös, poloskaízű epertől hascsikarást kaptam, meztelen bőröm összehasogatták a gallyak, ragadtam a fekete eperlétől, mint a légyfogó. Jó lenne tudni, anyám otthon van-e, vagy elment a csősz előtt? Nem, szokása 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kimélni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az ostort. Egy marék zöld szilva után már ez sem érdekelt. Óvatosan hazasomfordáltam, leültem az ablak alá fülelni, apám a kunyhóban dudorászott pólyás kishúgomnak. Altatta. Néhány lépés, és már a pitarban kutattam ennivaló után. El kívántam kerülni minden neszt, nehogy kiverjem a kicsi szeméből az álmot, sajnos, egymásba hullt minden mosatlan, mire előhalásztam közülük a kistálam. Apám nem szólt, dúdolt tovább, megvárta, amíg 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behörböltem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krumplilevest … </a:t>
            </a: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hu-HU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http://www.borokas.hu/szaki/fustoskepek/001.htm</a:t>
            </a:r>
            <a:endParaRPr lang="hu-H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hu-H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hu-HU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https://www.szaktars.hu/harmattan/view/fustos-kepek-szentandrassy-istvan-illusztracioival/?pg=0&amp;layout=s</a:t>
            </a:r>
            <a:endParaRPr lang="hu-HU" sz="1400" dirty="0"/>
          </a:p>
        </p:txBody>
      </p:sp>
      <p:sp>
        <p:nvSpPr>
          <p:cNvPr id="3" name="Nyíl: balra mutató 2">
            <a:hlinkClick r:id="rId4" action="ppaction://hlinksldjump"/>
            <a:extLst>
              <a:ext uri="{FF2B5EF4-FFF2-40B4-BE49-F238E27FC236}">
                <a16:creationId xmlns:a16="http://schemas.microsoft.com/office/drawing/2014/main" id="{BAF9BAE9-1657-49A1-96ED-8CFD4C3D7FF8}"/>
              </a:ext>
            </a:extLst>
          </p:cNvPr>
          <p:cNvSpPr/>
          <p:nvPr/>
        </p:nvSpPr>
        <p:spPr>
          <a:xfrm>
            <a:off x="190499" y="6429375"/>
            <a:ext cx="72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4376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2084</Words>
  <Application>Microsoft Office PowerPoint</Application>
  <PresentationFormat>Diavetítés a képernyőre (4:3 oldalarány)</PresentationFormat>
  <Paragraphs>254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Office-téma</vt:lpstr>
      <vt:lpstr>Művészetek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Művészetek</dc:title>
  <dc:creator>Borbándiné Szőcs Zsuzsanna</dc:creator>
  <cp:lastModifiedBy>Borbándiné Szőcs Zsuzsanna</cp:lastModifiedBy>
  <cp:revision>6</cp:revision>
  <dcterms:created xsi:type="dcterms:W3CDTF">2021-02-27T18:43:01Z</dcterms:created>
  <dcterms:modified xsi:type="dcterms:W3CDTF">2021-03-07T14:07:54Z</dcterms:modified>
</cp:coreProperties>
</file>