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FE5E-827B-48A9-8395-FD40495665AE}" type="datetimeFigureOut">
              <a:rPr lang="hu-HU" smtClean="0"/>
              <a:pPr/>
              <a:t>2016.01.04.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324-2EC5-4FB6-B203-5D8C35E217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FE5E-827B-48A9-8395-FD40495665AE}" type="datetimeFigureOut">
              <a:rPr lang="hu-HU" smtClean="0"/>
              <a:pPr/>
              <a:t>2016.01.04.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324-2EC5-4FB6-B203-5D8C35E217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FE5E-827B-48A9-8395-FD40495665AE}" type="datetimeFigureOut">
              <a:rPr lang="hu-HU" smtClean="0"/>
              <a:pPr/>
              <a:t>2016.01.04.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324-2EC5-4FB6-B203-5D8C35E217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FE5E-827B-48A9-8395-FD40495665AE}" type="datetimeFigureOut">
              <a:rPr lang="hu-HU" smtClean="0"/>
              <a:pPr/>
              <a:t>2016.01.04.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324-2EC5-4FB6-B203-5D8C35E217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FE5E-827B-48A9-8395-FD40495665AE}" type="datetimeFigureOut">
              <a:rPr lang="hu-HU" smtClean="0"/>
              <a:pPr/>
              <a:t>2016.01.04.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324-2EC5-4FB6-B203-5D8C35E217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FE5E-827B-48A9-8395-FD40495665AE}" type="datetimeFigureOut">
              <a:rPr lang="hu-HU" smtClean="0"/>
              <a:pPr/>
              <a:t>2016.01.04.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324-2EC5-4FB6-B203-5D8C35E217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FE5E-827B-48A9-8395-FD40495665AE}" type="datetimeFigureOut">
              <a:rPr lang="hu-HU" smtClean="0"/>
              <a:pPr/>
              <a:t>2016.01.04.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324-2EC5-4FB6-B203-5D8C35E217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FE5E-827B-48A9-8395-FD40495665AE}" type="datetimeFigureOut">
              <a:rPr lang="hu-HU" smtClean="0"/>
              <a:pPr/>
              <a:t>2016.01.04.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324-2EC5-4FB6-B203-5D8C35E217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FE5E-827B-48A9-8395-FD40495665AE}" type="datetimeFigureOut">
              <a:rPr lang="hu-HU" smtClean="0"/>
              <a:pPr/>
              <a:t>2016.01.04.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324-2EC5-4FB6-B203-5D8C35E217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FE5E-827B-48A9-8395-FD40495665AE}" type="datetimeFigureOut">
              <a:rPr lang="hu-HU" smtClean="0"/>
              <a:pPr/>
              <a:t>2016.01.04.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324-2EC5-4FB6-B203-5D8C35E217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FE5E-827B-48A9-8395-FD40495665AE}" type="datetimeFigureOut">
              <a:rPr lang="hu-HU" smtClean="0"/>
              <a:pPr/>
              <a:t>2016.01.04.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E324-2EC5-4FB6-B203-5D8C35E217D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5FE5E-827B-48A9-8395-FD40495665AE}" type="datetimeFigureOut">
              <a:rPr lang="hu-HU" smtClean="0"/>
              <a:pPr/>
              <a:t>2016.01.04.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AE324-2EC5-4FB6-B203-5D8C35E217D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928662" y="357166"/>
            <a:ext cx="74424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Az ókori Róma 2.</a:t>
            </a:r>
            <a:endParaRPr lang="hu-H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214546" y="4786322"/>
            <a:ext cx="49504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hu-H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köztársaság kora </a:t>
            </a:r>
          </a:p>
          <a:p>
            <a:pPr algn="ctr"/>
            <a:r>
              <a:rPr lang="hu-H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(Kr.e. 753 – 510)</a:t>
            </a:r>
            <a:endParaRPr lang="hu-H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85720" y="285728"/>
            <a:ext cx="8643998" cy="6286544"/>
          </a:xfrm>
          <a:prstGeom prst="roundRect">
            <a:avLst>
              <a:gd name="adj" fmla="val 5254"/>
            </a:avLst>
          </a:prstGeom>
          <a:solidFill>
            <a:schemeClr val="accent3">
              <a:lumMod val="5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u="sng" dirty="0" smtClean="0">
                <a:solidFill>
                  <a:schemeClr val="bg1"/>
                </a:solidFill>
              </a:rPr>
              <a:t>A RÓMAI KÖZTÁRSASÁG (KR.E. 510 – 27)</a:t>
            </a:r>
          </a:p>
          <a:p>
            <a:pPr algn="ctr"/>
            <a:endParaRPr lang="hu-HU" sz="1200" b="1" dirty="0" smtClean="0">
              <a:solidFill>
                <a:schemeClr val="bg1"/>
              </a:solidFill>
            </a:endParaRPr>
          </a:p>
          <a:p>
            <a:pPr algn="just"/>
            <a:r>
              <a:rPr lang="hu-HU" sz="2000" b="1" dirty="0" smtClean="0">
                <a:solidFill>
                  <a:schemeClr val="bg1"/>
                </a:solidFill>
              </a:rPr>
              <a:t>Kr.e. 510-ben a rómaiak köztársaságot vezettek be, amelyet a szenátus (gyűlés) és a </a:t>
            </a:r>
            <a:r>
              <a:rPr lang="hu-HU" sz="2000" b="1" dirty="0" err="1" smtClean="0">
                <a:solidFill>
                  <a:schemeClr val="bg1"/>
                </a:solidFill>
              </a:rPr>
              <a:t>consulok</a:t>
            </a:r>
            <a:r>
              <a:rPr lang="hu-HU" sz="2000" b="1" dirty="0" smtClean="0">
                <a:solidFill>
                  <a:schemeClr val="bg1"/>
                </a:solidFill>
              </a:rPr>
              <a:t> (vezetők) vezettek. A társadalom több rétegből állt: patríciusok (nemesek), </a:t>
            </a:r>
            <a:r>
              <a:rPr lang="hu-HU" sz="2000" b="1" dirty="0" err="1" smtClean="0">
                <a:solidFill>
                  <a:schemeClr val="bg1"/>
                </a:solidFill>
              </a:rPr>
              <a:t>cliensek</a:t>
            </a:r>
            <a:r>
              <a:rPr lang="hu-HU" sz="2000" b="1" dirty="0" smtClean="0">
                <a:solidFill>
                  <a:schemeClr val="bg1"/>
                </a:solidFill>
              </a:rPr>
              <a:t> (alárendelt nemesek), plebejusok (szabad munkások), plebejusok (városi szegények) és rabszolgák. Hosszú politikai vita után a patríciusok megosztották a hatalmat a plebejusokkal, pl. a néptribunus felügyelt arra, hogy a szenátus ne fogadjon el plebejus-ellenes törvényt. A kiegyezés lehetővé tette, hogy Róma hódításokba kezdjen: Kr.e. V – I. században elfoglalta a Mediterrán partvidéket (Földközi-tenger medencéje). A legjelentősebb háború 264 és 202 Karthágó (pun birodalom) elfoglalásával zárult. A hódítások miatt megnőtt a plebejusok és rabszolgák száma. Kr.e. 73-71 között zajlott le a legnagyobb rabszolgalázadás, amelyet Spartacus vezetett, de </a:t>
            </a:r>
            <a:r>
              <a:rPr lang="hu-HU" sz="2000" b="1" dirty="0" err="1" smtClean="0">
                <a:solidFill>
                  <a:schemeClr val="bg1"/>
                </a:solidFill>
              </a:rPr>
              <a:t>Crassus</a:t>
            </a:r>
            <a:r>
              <a:rPr lang="hu-HU" sz="2000" b="1" dirty="0" smtClean="0">
                <a:solidFill>
                  <a:schemeClr val="bg1"/>
                </a:solidFill>
              </a:rPr>
              <a:t> legyőzte őket. Kr.e. 63-ban </a:t>
            </a:r>
            <a:r>
              <a:rPr lang="hu-HU" sz="2000" b="1" dirty="0" err="1" smtClean="0">
                <a:solidFill>
                  <a:schemeClr val="bg1"/>
                </a:solidFill>
              </a:rPr>
              <a:t>Crassus</a:t>
            </a:r>
            <a:r>
              <a:rPr lang="hu-HU" sz="2000" b="1" dirty="0" smtClean="0">
                <a:solidFill>
                  <a:schemeClr val="bg1"/>
                </a:solidFill>
              </a:rPr>
              <a:t>, Pompeius és </a:t>
            </a:r>
            <a:r>
              <a:rPr lang="hu-HU" sz="2000" b="1" dirty="0" err="1" smtClean="0">
                <a:solidFill>
                  <a:schemeClr val="bg1"/>
                </a:solidFill>
              </a:rPr>
              <a:t>Iulius</a:t>
            </a:r>
            <a:r>
              <a:rPr lang="hu-HU" sz="2000" b="1" dirty="0" smtClean="0">
                <a:solidFill>
                  <a:schemeClr val="bg1"/>
                </a:solidFill>
              </a:rPr>
              <a:t> Caesar létrehozta az I. triumvirátust (három személy szövetsége a hatalomért). Kr.e. 48-ban Caesar legyőzte Pompeiust a </a:t>
            </a:r>
            <a:r>
              <a:rPr lang="hu-HU" sz="2000" b="1" dirty="0" err="1" smtClean="0">
                <a:solidFill>
                  <a:schemeClr val="bg1"/>
                </a:solidFill>
              </a:rPr>
              <a:t>Pharsaloszi</a:t>
            </a:r>
            <a:r>
              <a:rPr lang="hu-HU" sz="2000" b="1" dirty="0" smtClean="0">
                <a:solidFill>
                  <a:schemeClr val="bg1"/>
                </a:solidFill>
              </a:rPr>
              <a:t> csatában, Róma egyedüli vezetője lett, de nem volt császár. Megreformálta (megújította a birodalmat): új törvénykönyv, tartományi rendszer, pénz, naptár fűződik a nevéhez. Kr.e. 44. március 15-én meggyilkolták, de fogadott fia, Octavianus Augustus folytatta művét, és megbuktatta a köztársaságot.</a:t>
            </a:r>
            <a:endParaRPr lang="hu-H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23850" y="1628775"/>
            <a:ext cx="3455988" cy="7921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3200" b="1">
                <a:solidFill>
                  <a:srgbClr val="000000"/>
                </a:solidFill>
                <a:latin typeface="+mj-lt"/>
              </a:rPr>
              <a:t>A népesség</a:t>
            </a:r>
            <a:endParaRPr lang="ro-RO" sz="32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3850" y="2420938"/>
            <a:ext cx="3455988" cy="7921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66FFFF"/>
              </a:gs>
              <a:gs pos="100000">
                <a:schemeClr val="bg1"/>
              </a:gs>
            </a:gsLst>
            <a:lin ang="5400000" scaled="1"/>
          </a:gra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800" b="1">
                <a:solidFill>
                  <a:srgbClr val="000000"/>
                </a:solidFill>
                <a:latin typeface="+mj-lt"/>
              </a:rPr>
              <a:t>Patriciusok</a:t>
            </a:r>
            <a:endParaRPr lang="ro-RO" sz="28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3850" y="3213100"/>
            <a:ext cx="3455988" cy="863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66FFFF"/>
              </a:gs>
              <a:gs pos="100000">
                <a:schemeClr val="bg1"/>
              </a:gs>
            </a:gsLst>
            <a:lin ang="5400000" scaled="1"/>
          </a:gra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800" b="1">
                <a:solidFill>
                  <a:srgbClr val="000000"/>
                </a:solidFill>
                <a:latin typeface="+mj-lt"/>
              </a:rPr>
              <a:t>Cliensek</a:t>
            </a:r>
            <a:endParaRPr lang="ro-RO" sz="28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23850" y="4076700"/>
            <a:ext cx="3455988" cy="8651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66FFFF"/>
              </a:gs>
              <a:gs pos="100000">
                <a:schemeClr val="bg1"/>
              </a:gs>
            </a:gsLst>
            <a:lin ang="5400000" scaled="1"/>
          </a:gra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800" b="1">
                <a:solidFill>
                  <a:srgbClr val="000000"/>
                </a:solidFill>
                <a:latin typeface="+mj-lt"/>
              </a:rPr>
              <a:t>Plebejusok</a:t>
            </a:r>
            <a:endParaRPr lang="ro-RO" sz="28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23850" y="4941888"/>
            <a:ext cx="3455988" cy="7921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66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800" b="1">
                <a:solidFill>
                  <a:srgbClr val="000000"/>
                </a:solidFill>
                <a:latin typeface="+mj-lt"/>
              </a:rPr>
              <a:t>Proletárok</a:t>
            </a:r>
            <a:endParaRPr lang="ro-RO" sz="28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23850" y="5734050"/>
            <a:ext cx="3455988" cy="7921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66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800" b="1">
                <a:solidFill>
                  <a:srgbClr val="000000"/>
                </a:solidFill>
                <a:latin typeface="+mj-lt"/>
              </a:rPr>
              <a:t>Rabszolgák</a:t>
            </a:r>
            <a:endParaRPr lang="ro-RO" sz="28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5364163" y="1628775"/>
            <a:ext cx="316865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800" b="1">
                <a:latin typeface="+mj-lt"/>
              </a:rPr>
              <a:t>A hatalom</a:t>
            </a:r>
            <a:endParaRPr lang="ro-RO" sz="2800" b="1">
              <a:latin typeface="+mj-lt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4932363" y="5589588"/>
            <a:ext cx="3887787" cy="1079500"/>
          </a:xfrm>
          <a:prstGeom prst="flowChartMagneticDisk">
            <a:avLst/>
          </a:prstGeom>
          <a:gradFill rotWithShape="1">
            <a:gsLst>
              <a:gs pos="0">
                <a:schemeClr val="folHlink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800" b="1">
                <a:latin typeface="+mj-lt"/>
              </a:rPr>
              <a:t>Népgyűlés</a:t>
            </a:r>
            <a:endParaRPr lang="ro-RO" sz="2800" b="1">
              <a:latin typeface="+mj-lt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4932363" y="4940300"/>
            <a:ext cx="3887787" cy="1009650"/>
          </a:xfrm>
          <a:prstGeom prst="flowChartMagneticDisk">
            <a:avLst/>
          </a:prstGeom>
          <a:gradFill rotWithShape="1">
            <a:gsLst>
              <a:gs pos="0">
                <a:schemeClr val="folHlink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800" b="1">
                <a:latin typeface="+mj-lt"/>
              </a:rPr>
              <a:t>10 tribunus és 2 censor</a:t>
            </a:r>
            <a:endParaRPr lang="ro-RO" sz="2800" b="1">
              <a:latin typeface="+mj-lt"/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4932363" y="4292600"/>
            <a:ext cx="3887787" cy="1008063"/>
          </a:xfrm>
          <a:prstGeom prst="flowChartMagneticDisk">
            <a:avLst/>
          </a:prstGeom>
          <a:gradFill rotWithShape="1">
            <a:gsLst>
              <a:gs pos="0">
                <a:schemeClr val="folHlink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3200" b="1">
                <a:latin typeface="+mj-lt"/>
              </a:rPr>
              <a:t>2 consul</a:t>
            </a:r>
            <a:endParaRPr lang="ro-RO" sz="3200" b="1">
              <a:latin typeface="+mj-lt"/>
            </a:endParaRP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4932363" y="3644900"/>
            <a:ext cx="3887787" cy="936625"/>
          </a:xfrm>
          <a:prstGeom prst="flowChartMagneticDisk">
            <a:avLst/>
          </a:prstGeom>
          <a:gradFill rotWithShape="1">
            <a:gsLst>
              <a:gs pos="0">
                <a:schemeClr val="folHlink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800" b="1">
                <a:latin typeface="+mj-lt"/>
              </a:rPr>
              <a:t>Szenátus</a:t>
            </a:r>
            <a:endParaRPr lang="ro-RO" sz="2800" b="1">
              <a:latin typeface="+mj-lt"/>
            </a:endParaRP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4932363" y="2997200"/>
            <a:ext cx="3887787" cy="936625"/>
          </a:xfrm>
          <a:prstGeom prst="flowChartMagneticDisk">
            <a:avLst/>
          </a:prstGeom>
          <a:gradFill rotWithShape="1">
            <a:gsLst>
              <a:gs pos="0">
                <a:srgbClr val="F2550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b="1">
                <a:latin typeface="+mj-lt"/>
              </a:rPr>
              <a:t>Kr.u. I.sz.-tól: </a:t>
            </a:r>
            <a:r>
              <a:rPr lang="hu-HU" sz="2800" b="1">
                <a:latin typeface="+mj-lt"/>
              </a:rPr>
              <a:t>CSÁSZÁR</a:t>
            </a:r>
            <a:endParaRPr lang="ro-RO" sz="2800" b="1">
              <a:latin typeface="+mj-lt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85720" y="428604"/>
            <a:ext cx="354173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200" b="1" dirty="0" smtClean="0"/>
              <a:t>A római társadalom</a:t>
            </a:r>
            <a:endParaRPr lang="hu-H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 C 0.007 -0.01332  0.014 -0.02797  0.021 -0.04661  C 0.04 -0.09988  0.045 -0.15182  0.031 -0.15982  C 0.017 -0.16914  -0.01 -0.13185  -0.029 -0.07858  C -0.039 -0.05061  -0.045 -0.02397  -0.047 -0.004  C -0.05 0.01199  -0.051 0.02797  -0.051 0.04661  C -0.051 0.10654  -0.038 0.15582  -0.023 0.15582  C -0.008 0.15582  0.005 0.10654  0.005 0.04661  C 0.005 0.01865  0.002 -0.00799  -0.003 -0.02664  C -0.005 -0.04262  -0.01 -0.05993  -0.016 -0.07724  C -0.036 -0.13185  -0.063 -0.16914  -0.077 -0.15982  C -0.091 -0.15049  -0.086 -0.09988  -0.066 -0.04528  C -0.058 -0.01998  -0.047 0.00133  -0.036 0.01598  C -0.028 0.0293  -0.019 0.04129  -0.007 0.05327  C 0.029 0.09189  0.065 0.10921  0.075 0.09323  C 0.084 0.07724  0.064 0.03329  0.028 -0.004  C 0.013 -0.01998  -0.003 -0.03196  -0.016 -0.03995  C -0.028 -0.04794  -0.043 -0.0546  -0.059 -0.0586  C -0.103 -0.07192  -0.141 -0.06792  -0.144 -0.04661  C -0.148 -0.02664  -0.115 0.0  -0.071 0.01332  C -0.051 0.01865  -0.032 0.02131  -0.017 0.01998  C -0.004 0.01998  0.01 0.01731  0.025 0.01332  C 0.069 0.0  0.102 -0.02797  0.098 -0.04794  C 0.095 -0.06792  0.057 -0.07325  0.013 -0.05993  C -0.008 -0.05327  -0.027 -0.04395  -0.04 -0.03329  C -0.051 -0.0253  -0.062 -0.01598  -0.074 -0.004  C -0.109 0.03463  -0.13 0.07724  -0.12 0.09323  C -0.111 0.10921  -0.074 0.09189  -0.039 0.0546  C -0.022 0.03596  -0.008 0.01731  0.0 0.0  Z" pathEditMode="relative" ptsTypes="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428604"/>
            <a:ext cx="514596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200" b="1" dirty="0" smtClean="0"/>
              <a:t>Társadalmi harc a hatalomért</a:t>
            </a:r>
            <a:endParaRPr lang="hu-HU" sz="3200" b="1" dirty="0"/>
          </a:p>
        </p:txBody>
      </p:sp>
      <p:pic>
        <p:nvPicPr>
          <p:cNvPr id="3" name="Kép 2" descr="Twelve-Tab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071546"/>
            <a:ext cx="4095750" cy="496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Szövegdoboz 3"/>
          <p:cNvSpPr txBox="1"/>
          <p:nvPr/>
        </p:nvSpPr>
        <p:spPr>
          <a:xfrm>
            <a:off x="285720" y="1142984"/>
            <a:ext cx="4500594" cy="517064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200" b="1" dirty="0" smtClean="0"/>
              <a:t>A patríciusok és a plebejusok között</a:t>
            </a:r>
          </a:p>
          <a:p>
            <a:r>
              <a:rPr lang="hu-HU" sz="2200" b="1" dirty="0" smtClean="0"/>
              <a:t>politikai vita zajlott a hatalom megosztásáért. A plebejusok harcának</a:t>
            </a:r>
          </a:p>
          <a:p>
            <a:r>
              <a:rPr lang="hu-HU" sz="2200" b="1" dirty="0" smtClean="0"/>
              <a:t>állomásai:</a:t>
            </a:r>
          </a:p>
          <a:p>
            <a:pPr>
              <a:buFontTx/>
              <a:buChar char="-"/>
            </a:pPr>
            <a:r>
              <a:rPr lang="hu-HU" sz="2200" b="1" dirty="0" smtClean="0"/>
              <a:t>Kr.e. 494: Kivonultak az </a:t>
            </a:r>
            <a:r>
              <a:rPr lang="hu-HU" sz="2200" b="1" dirty="0" err="1" smtClean="0"/>
              <a:t>Aventinusra</a:t>
            </a:r>
            <a:r>
              <a:rPr lang="hu-HU" sz="2200" b="1" dirty="0" smtClean="0"/>
              <a:t>:</a:t>
            </a:r>
          </a:p>
          <a:p>
            <a:r>
              <a:rPr lang="hu-HU" sz="2200" b="1" dirty="0"/>
              <a:t>	</a:t>
            </a:r>
            <a:r>
              <a:rPr lang="hu-HU" sz="2200" b="1" dirty="0" smtClean="0"/>
              <a:t>• néptribunus intézmény</a:t>
            </a:r>
          </a:p>
          <a:p>
            <a:pPr>
              <a:buFontTx/>
              <a:buChar char="-"/>
            </a:pPr>
            <a:r>
              <a:rPr lang="hu-HU" sz="2200" b="1" dirty="0"/>
              <a:t> </a:t>
            </a:r>
            <a:r>
              <a:rPr lang="hu-HU" sz="2200" b="1" dirty="0" smtClean="0"/>
              <a:t>Kr.e. 451: XII táblás törvény:</a:t>
            </a:r>
          </a:p>
          <a:p>
            <a:pPr marL="0" lvl="2"/>
            <a:r>
              <a:rPr lang="hu-HU" sz="2200" b="1" dirty="0" smtClean="0"/>
              <a:t>	• plebejusok jogokat kapnak</a:t>
            </a:r>
          </a:p>
          <a:p>
            <a:pPr>
              <a:buFontTx/>
              <a:buChar char="-"/>
            </a:pPr>
            <a:r>
              <a:rPr lang="hu-HU" sz="2200" b="1" dirty="0"/>
              <a:t> </a:t>
            </a:r>
            <a:r>
              <a:rPr lang="hu-HU" sz="2200" b="1" dirty="0" smtClean="0"/>
              <a:t>Kr.e. 445: </a:t>
            </a:r>
            <a:r>
              <a:rPr lang="hu-HU" sz="2200" b="1" dirty="0" err="1" smtClean="0"/>
              <a:t>Ius</a:t>
            </a:r>
            <a:r>
              <a:rPr lang="hu-HU" sz="2200" b="1" dirty="0" smtClean="0"/>
              <a:t> </a:t>
            </a:r>
            <a:r>
              <a:rPr lang="hu-HU" sz="2200" b="1" dirty="0" err="1" smtClean="0"/>
              <a:t>Canuneia</a:t>
            </a:r>
            <a:endParaRPr lang="hu-HU" sz="2200" b="1" dirty="0"/>
          </a:p>
          <a:p>
            <a:pPr marL="0" lvl="2"/>
            <a:r>
              <a:rPr lang="hu-HU" sz="2200" b="1" dirty="0" smtClean="0"/>
              <a:t>	• vegyes házasságok</a:t>
            </a:r>
          </a:p>
          <a:p>
            <a:pPr>
              <a:buFontTx/>
              <a:buChar char="-"/>
            </a:pPr>
            <a:r>
              <a:rPr lang="hu-HU" sz="2200" b="1" dirty="0" smtClean="0"/>
              <a:t> Kr.e. 367: egyik </a:t>
            </a:r>
            <a:r>
              <a:rPr lang="hu-HU" sz="2200" b="1" dirty="0" err="1" smtClean="0"/>
              <a:t>consul</a:t>
            </a:r>
            <a:r>
              <a:rPr lang="hu-HU" sz="2200" b="1" dirty="0" smtClean="0"/>
              <a:t> plebejus</a:t>
            </a:r>
          </a:p>
          <a:p>
            <a:pPr>
              <a:buFontTx/>
              <a:buChar char="-"/>
            </a:pPr>
            <a:r>
              <a:rPr lang="hu-HU" sz="2200" b="1" dirty="0"/>
              <a:t> </a:t>
            </a:r>
            <a:r>
              <a:rPr lang="hu-HU" sz="2200" b="1" dirty="0" smtClean="0"/>
              <a:t>Kr.e. 326: adósrabszolgaság eltörlése</a:t>
            </a:r>
          </a:p>
          <a:p>
            <a:pPr>
              <a:buFontTx/>
              <a:buChar char="-"/>
            </a:pPr>
            <a:r>
              <a:rPr lang="hu-HU" sz="2200" b="1" dirty="0"/>
              <a:t> </a:t>
            </a:r>
            <a:r>
              <a:rPr lang="hu-HU" sz="2200" b="1" dirty="0" smtClean="0"/>
              <a:t>Kr.e. 300: plebejus papság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428604"/>
            <a:ext cx="33329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200" b="1" dirty="0" smtClean="0"/>
              <a:t>Itália meghódítása</a:t>
            </a:r>
            <a:endParaRPr lang="hu-HU" sz="3200" b="1" dirty="0"/>
          </a:p>
        </p:txBody>
      </p:sp>
      <p:pic>
        <p:nvPicPr>
          <p:cNvPr id="3" name="Kép 2" descr="Roman_conquest_of_Ita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4714886" cy="514351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572132" y="1500174"/>
            <a:ext cx="31255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b="1" dirty="0" smtClean="0"/>
              <a:t>Kr.e. IV. sz. : </a:t>
            </a:r>
            <a:r>
              <a:rPr lang="hu-HU" b="1" dirty="0" err="1" smtClean="0"/>
              <a:t>szamnisz</a:t>
            </a:r>
            <a:r>
              <a:rPr lang="hu-HU" b="1" dirty="0" smtClean="0"/>
              <a:t> területek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572132" y="1988098"/>
            <a:ext cx="28345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b="1" dirty="0" smtClean="0"/>
              <a:t>Kr.e. III. sz. : görög területek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5572132" y="2488164"/>
            <a:ext cx="298383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b="1" dirty="0" smtClean="0"/>
              <a:t>Kr.e. III. sz. : etruszk területek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5572132" y="2988230"/>
            <a:ext cx="26632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b="1" dirty="0" smtClean="0"/>
              <a:t>Kr.e. III. sz. : pun területek</a:t>
            </a:r>
            <a:endParaRPr lang="hu-HU" b="1" dirty="0"/>
          </a:p>
        </p:txBody>
      </p:sp>
      <p:cxnSp>
        <p:nvCxnSpPr>
          <p:cNvPr id="9" name="Egyenes összekötő nyíllal 8"/>
          <p:cNvCxnSpPr>
            <a:stCxn id="4" idx="1"/>
          </p:cNvCxnSpPr>
          <p:nvPr/>
        </p:nvCxnSpPr>
        <p:spPr>
          <a:xfrm rot="10800000" flipV="1">
            <a:off x="3500430" y="1684840"/>
            <a:ext cx="2071702" cy="152984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>
            <a:stCxn id="5" idx="1"/>
          </p:cNvCxnSpPr>
          <p:nvPr/>
        </p:nvCxnSpPr>
        <p:spPr>
          <a:xfrm rot="10800000" flipV="1">
            <a:off x="4429124" y="2172764"/>
            <a:ext cx="1143008" cy="182774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stCxn id="6" idx="1"/>
          </p:cNvCxnSpPr>
          <p:nvPr/>
        </p:nvCxnSpPr>
        <p:spPr>
          <a:xfrm rot="10800000" flipV="1">
            <a:off x="2643174" y="2672830"/>
            <a:ext cx="2928958" cy="4179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>
            <a:stCxn id="7" idx="1"/>
          </p:cNvCxnSpPr>
          <p:nvPr/>
        </p:nvCxnSpPr>
        <p:spPr>
          <a:xfrm rot="10800000" flipV="1">
            <a:off x="3571868" y="3172896"/>
            <a:ext cx="2000264" cy="2327806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Kép 16" descr="unifor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500438"/>
            <a:ext cx="2147884" cy="2820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map-puni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5481168" cy="3714776"/>
          </a:xfrm>
          <a:prstGeom prst="rect">
            <a:avLst/>
          </a:prstGeom>
        </p:spPr>
      </p:pic>
      <p:pic>
        <p:nvPicPr>
          <p:cNvPr id="4" name="Kép 3" descr="hannibal_elepha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285728"/>
            <a:ext cx="2857520" cy="2857520"/>
          </a:xfrm>
          <a:prstGeom prst="rect">
            <a:avLst/>
          </a:prstGeom>
        </p:spPr>
      </p:pic>
      <p:pic>
        <p:nvPicPr>
          <p:cNvPr id="5" name="Kép 4" descr="tumblr_lijfu6agdh1qzn0kbo1_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286124"/>
            <a:ext cx="3833806" cy="3228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Szövegdoboz 1"/>
          <p:cNvSpPr txBox="1"/>
          <p:nvPr/>
        </p:nvSpPr>
        <p:spPr>
          <a:xfrm>
            <a:off x="285720" y="428604"/>
            <a:ext cx="270298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200" b="1" dirty="0" smtClean="0"/>
              <a:t>A pun háborúk</a:t>
            </a:r>
            <a:endParaRPr lang="hu-H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obi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5" y="1513652"/>
            <a:ext cx="6743292" cy="3918766"/>
          </a:xfrm>
          <a:prstGeom prst="rect">
            <a:avLst/>
          </a:prstGeom>
          <a:noFill/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 rot="8079063">
            <a:off x="3903652" y="2788032"/>
            <a:ext cx="1187100" cy="424529"/>
          </a:xfrm>
          <a:prstGeom prst="homePlate">
            <a:avLst>
              <a:gd name="adj" fmla="val 702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hu-HU" sz="2000"/>
              <a:t>Itália</a:t>
            </a:r>
            <a:endParaRPr lang="ro-RO" sz="2000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 rot="18942439">
            <a:off x="1809384" y="5130360"/>
            <a:ext cx="2385631" cy="424364"/>
          </a:xfrm>
          <a:prstGeom prst="homePlate">
            <a:avLst>
              <a:gd name="adj" fmla="val 1398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000"/>
              <a:t>Karthágó (púnok)</a:t>
            </a:r>
            <a:endParaRPr lang="ro-RO" sz="200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642910" y="3643314"/>
            <a:ext cx="1703753" cy="424364"/>
          </a:xfrm>
          <a:prstGeom prst="homePlate">
            <a:avLst>
              <a:gd name="adj" fmla="val 9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000"/>
              <a:t>Hispania</a:t>
            </a:r>
            <a:endParaRPr lang="ro-RO" sz="2000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8105709">
            <a:off x="4759028" y="2754022"/>
            <a:ext cx="1703754" cy="424364"/>
          </a:xfrm>
          <a:prstGeom prst="homePlate">
            <a:avLst>
              <a:gd name="adj" fmla="val 9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hu-HU" sz="2000" dirty="0"/>
              <a:t>Makedónia</a:t>
            </a:r>
            <a:endParaRPr lang="ro-RO" sz="2000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9167705">
            <a:off x="6198609" y="2658362"/>
            <a:ext cx="2043754" cy="422496"/>
          </a:xfrm>
          <a:prstGeom prst="homePlate">
            <a:avLst>
              <a:gd name="adj" fmla="val 120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hu-HU" sz="2000"/>
              <a:t>Kis-Ázsia</a:t>
            </a:r>
            <a:endParaRPr lang="ro-RO" sz="2000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18845289">
            <a:off x="4897936" y="5450429"/>
            <a:ext cx="1949832" cy="426408"/>
          </a:xfrm>
          <a:prstGeom prst="homePlate">
            <a:avLst>
              <a:gd name="adj" fmla="val 1148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000"/>
              <a:t>Egyiptom</a:t>
            </a:r>
            <a:endParaRPr lang="ro-RO" sz="2000"/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19139454">
            <a:off x="4135286" y="5365507"/>
            <a:ext cx="1532815" cy="338369"/>
          </a:xfrm>
          <a:prstGeom prst="homePlate">
            <a:avLst>
              <a:gd name="adj" fmla="val 112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000"/>
              <a:t>Afrika</a:t>
            </a:r>
            <a:endParaRPr lang="ro-RO" sz="2000"/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10556928">
            <a:off x="6942527" y="3911310"/>
            <a:ext cx="1534694" cy="424364"/>
          </a:xfrm>
          <a:prstGeom prst="homePlate">
            <a:avLst>
              <a:gd name="adj" fmla="val 8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hu-HU" sz="2000"/>
              <a:t>Palesztina</a:t>
            </a:r>
            <a:endParaRPr lang="ro-RO" sz="2000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10371151">
            <a:off x="3093780" y="2353299"/>
            <a:ext cx="1108286" cy="422495"/>
          </a:xfrm>
          <a:prstGeom prst="homePlate">
            <a:avLst>
              <a:gd name="adj" fmla="val 652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hu-HU" sz="2000"/>
              <a:t>Gallia</a:t>
            </a:r>
            <a:endParaRPr lang="ro-RO" sz="2000"/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928662" y="1714488"/>
            <a:ext cx="1534694" cy="338370"/>
          </a:xfrm>
          <a:prstGeom prst="homePlate">
            <a:avLst>
              <a:gd name="adj" fmla="val 1128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000"/>
              <a:t>Britannia</a:t>
            </a:r>
            <a:endParaRPr lang="ro-RO" sz="2000"/>
          </a:p>
        </p:txBody>
      </p:sp>
      <p:sp>
        <p:nvSpPr>
          <p:cNvPr id="13" name="Szövegdoboz 12"/>
          <p:cNvSpPr txBox="1"/>
          <p:nvPr/>
        </p:nvSpPr>
        <p:spPr>
          <a:xfrm>
            <a:off x="285720" y="428604"/>
            <a:ext cx="616322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200" b="1" dirty="0" smtClean="0"/>
              <a:t>Terjeszkedés a köztársaság korában</a:t>
            </a:r>
            <a:endParaRPr lang="hu-H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428604"/>
            <a:ext cx="337162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200" b="1" dirty="0" smtClean="0"/>
              <a:t>Reformmozgalmak</a:t>
            </a:r>
            <a:endParaRPr lang="hu-HU" sz="3200" b="1" dirty="0"/>
          </a:p>
        </p:txBody>
      </p:sp>
      <p:pic>
        <p:nvPicPr>
          <p:cNvPr id="3" name="Kép 2" descr="P10009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4457705" cy="3343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Kép 3" descr="Marius_Chiaramonti_Inv14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857232"/>
            <a:ext cx="2783981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zövegdoboz 4"/>
          <p:cNvSpPr txBox="1"/>
          <p:nvPr/>
        </p:nvSpPr>
        <p:spPr>
          <a:xfrm>
            <a:off x="1000100" y="4857760"/>
            <a:ext cx="356347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400" b="1" dirty="0" smtClean="0"/>
              <a:t>Tiberius és </a:t>
            </a:r>
            <a:r>
              <a:rPr lang="hu-HU" sz="2400" b="1" dirty="0" err="1" smtClean="0"/>
              <a:t>Gaius</a:t>
            </a:r>
            <a:r>
              <a:rPr lang="hu-HU" sz="2400" b="1" dirty="0" smtClean="0"/>
              <a:t> Gracchus</a:t>
            </a:r>
            <a:endParaRPr lang="hu-HU" sz="24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6429388" y="4857760"/>
            <a:ext cx="107914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400" b="1" dirty="0" smtClean="0"/>
              <a:t>Marius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rassusSpartacu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4676775" cy="4714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zövegdoboz 2"/>
          <p:cNvSpPr txBox="1"/>
          <p:nvPr/>
        </p:nvSpPr>
        <p:spPr>
          <a:xfrm>
            <a:off x="285720" y="428604"/>
            <a:ext cx="810023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200" b="1" dirty="0" smtClean="0"/>
              <a:t>Spartacus vezette rabszolgalázadás, Kr.e. 73-71</a:t>
            </a:r>
            <a:endParaRPr lang="hu-HU" sz="3200" b="1" dirty="0"/>
          </a:p>
        </p:txBody>
      </p:sp>
      <p:pic>
        <p:nvPicPr>
          <p:cNvPr id="4" name="Kép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214422"/>
            <a:ext cx="184785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 descr="crass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3929066"/>
            <a:ext cx="1881178" cy="2439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7643834" y="1571612"/>
            <a:ext cx="11153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b="1" dirty="0" smtClean="0"/>
              <a:t>Spartacus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5715008" y="4214818"/>
            <a:ext cx="8945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b="1" dirty="0" err="1" smtClean="0"/>
              <a:t>Crassus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428604"/>
            <a:ext cx="232948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200" b="1" dirty="0" err="1" smtClean="0"/>
              <a:t>Iulius</a:t>
            </a:r>
            <a:r>
              <a:rPr lang="hu-HU" sz="3200" b="1" dirty="0" smtClean="0"/>
              <a:t> Caesar</a:t>
            </a:r>
            <a:endParaRPr lang="hu-HU" sz="3200" b="1" dirty="0"/>
          </a:p>
        </p:txBody>
      </p:sp>
      <p:pic>
        <p:nvPicPr>
          <p:cNvPr id="3" name="Kép 2" descr="inarticle-b-nszg6cgwk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3638743" cy="4786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Névtábla 3"/>
          <p:cNvSpPr/>
          <p:nvPr/>
        </p:nvSpPr>
        <p:spPr>
          <a:xfrm>
            <a:off x="4357686" y="428604"/>
            <a:ext cx="4500594" cy="6000792"/>
          </a:xfrm>
          <a:prstGeom prst="plaque">
            <a:avLst>
              <a:gd name="adj" fmla="val 416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hu-HU" b="1" dirty="0" smtClean="0">
                <a:solidFill>
                  <a:schemeClr val="tx1"/>
                </a:solidFill>
              </a:rPr>
              <a:t> Kr.e. 100 és 44 között élt</a:t>
            </a:r>
          </a:p>
          <a:p>
            <a:pPr>
              <a:buFontTx/>
              <a:buChar char="-"/>
            </a:pPr>
            <a:r>
              <a:rPr lang="hu-HU" b="1" dirty="0" smtClean="0">
                <a:solidFill>
                  <a:schemeClr val="tx1"/>
                </a:solidFill>
              </a:rPr>
              <a:t> patrícius volt, de a plebejus néppárt tagja</a:t>
            </a:r>
          </a:p>
          <a:p>
            <a:pPr>
              <a:buFontTx/>
              <a:buChar char="-"/>
            </a:pPr>
            <a:r>
              <a:rPr lang="hu-HU" b="1" dirty="0" smtClean="0">
                <a:solidFill>
                  <a:schemeClr val="tx1"/>
                </a:solidFill>
              </a:rPr>
              <a:t> Gallia és Egyiptom elfoglalásával népszerű lett</a:t>
            </a:r>
          </a:p>
          <a:p>
            <a:pPr>
              <a:buFontTx/>
              <a:buChar char="-"/>
            </a:pPr>
            <a:r>
              <a:rPr lang="hu-HU" b="1" dirty="0" smtClean="0">
                <a:solidFill>
                  <a:schemeClr val="tx1"/>
                </a:solidFill>
              </a:rPr>
              <a:t> Kr.e. 63-ban </a:t>
            </a:r>
            <a:r>
              <a:rPr lang="hu-HU" b="1" dirty="0" err="1" smtClean="0">
                <a:solidFill>
                  <a:schemeClr val="tx1"/>
                </a:solidFill>
              </a:rPr>
              <a:t>Crassusszal</a:t>
            </a:r>
            <a:r>
              <a:rPr lang="hu-HU" b="1" dirty="0" smtClean="0">
                <a:solidFill>
                  <a:schemeClr val="tx1"/>
                </a:solidFill>
              </a:rPr>
              <a:t> és Pompeiusszal létrehozta az I. triumvirátust</a:t>
            </a:r>
          </a:p>
          <a:p>
            <a:pPr>
              <a:buFontTx/>
              <a:buChar char="-"/>
            </a:pP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Crassus</a:t>
            </a:r>
            <a:r>
              <a:rPr lang="hu-HU" b="1" dirty="0" smtClean="0">
                <a:solidFill>
                  <a:schemeClr val="tx1"/>
                </a:solidFill>
              </a:rPr>
              <a:t> halála után, Kr.e. 48-ban </a:t>
            </a:r>
            <a:r>
              <a:rPr lang="hu-HU" b="1" dirty="0" err="1" smtClean="0">
                <a:solidFill>
                  <a:schemeClr val="tx1"/>
                </a:solidFill>
              </a:rPr>
              <a:t>Pharsalosnál</a:t>
            </a:r>
            <a:r>
              <a:rPr lang="hu-HU" b="1" dirty="0" smtClean="0">
                <a:solidFill>
                  <a:schemeClr val="tx1"/>
                </a:solidFill>
              </a:rPr>
              <a:t> legyőzte Pompeiust, Róma egyedüli ura lett, de nem volt sem király, sem császár.</a:t>
            </a:r>
          </a:p>
          <a:p>
            <a:pPr>
              <a:buFontTx/>
              <a:buChar char="-"/>
            </a:pPr>
            <a:r>
              <a:rPr lang="hu-HU" b="1" dirty="0" smtClean="0">
                <a:solidFill>
                  <a:schemeClr val="tx1"/>
                </a:solidFill>
              </a:rPr>
              <a:t> megreformálta a birodalmat: új törvénykönyv, új tartományi rendszer, új pénzrendszer, új naptár (Juliánusz-naptár), stb.</a:t>
            </a:r>
          </a:p>
          <a:p>
            <a:pPr>
              <a:buFontTx/>
              <a:buChar char="-"/>
            </a:pPr>
            <a:r>
              <a:rPr lang="hu-HU" b="1" dirty="0" smtClean="0">
                <a:solidFill>
                  <a:schemeClr val="tx1"/>
                </a:solidFill>
              </a:rPr>
              <a:t> a szenátori párt (</a:t>
            </a:r>
            <a:r>
              <a:rPr lang="hu-HU" b="1" dirty="0" err="1" smtClean="0">
                <a:solidFill>
                  <a:schemeClr val="tx1"/>
                </a:solidFill>
              </a:rPr>
              <a:t>optimaták</a:t>
            </a:r>
            <a:r>
              <a:rPr lang="hu-HU" b="1" dirty="0" smtClean="0">
                <a:solidFill>
                  <a:schemeClr val="tx1"/>
                </a:solidFill>
              </a:rPr>
              <a:t>) Kr.e. 44 március 15-én meggyilkoltatta.</a:t>
            </a:r>
          </a:p>
          <a:p>
            <a:pPr>
              <a:buFontTx/>
              <a:buChar char="-"/>
            </a:pPr>
            <a:r>
              <a:rPr lang="hu-HU" b="1" dirty="0" smtClean="0">
                <a:solidFill>
                  <a:schemeClr val="tx1"/>
                </a:solidFill>
              </a:rPr>
              <a:t> a történelem és a római történelem egyik legjelentősebb személyisége volt.</a:t>
            </a:r>
            <a:endParaRPr lang="hu-H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498</Words>
  <Application>Microsoft Office PowerPoint</Application>
  <PresentationFormat>Diavetítés a képernyőre (4:3 oldalarány)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Acer</dc:creator>
  <cp:lastModifiedBy>Tanári</cp:lastModifiedBy>
  <cp:revision>36</cp:revision>
  <dcterms:created xsi:type="dcterms:W3CDTF">2013-04-14T17:09:32Z</dcterms:created>
  <dcterms:modified xsi:type="dcterms:W3CDTF">2016-01-04T08:59:31Z</dcterms:modified>
</cp:coreProperties>
</file>